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91"/>
  </p:notesMasterIdLst>
  <p:sldIdLst>
    <p:sldId id="306" r:id="rId2"/>
    <p:sldId id="316" r:id="rId3"/>
    <p:sldId id="312" r:id="rId4"/>
    <p:sldId id="384" r:id="rId5"/>
    <p:sldId id="318" r:id="rId6"/>
    <p:sldId id="319" r:id="rId7"/>
    <p:sldId id="321" r:id="rId8"/>
    <p:sldId id="320" r:id="rId9"/>
    <p:sldId id="385" r:id="rId10"/>
    <p:sldId id="322" r:id="rId11"/>
    <p:sldId id="323" r:id="rId12"/>
    <p:sldId id="398" r:id="rId13"/>
    <p:sldId id="435" r:id="rId14"/>
    <p:sldId id="399" r:id="rId15"/>
    <p:sldId id="324" r:id="rId16"/>
    <p:sldId id="325" r:id="rId17"/>
    <p:sldId id="466" r:id="rId18"/>
    <p:sldId id="401" r:id="rId19"/>
    <p:sldId id="400" r:id="rId20"/>
    <p:sldId id="402" r:id="rId21"/>
    <p:sldId id="403" r:id="rId22"/>
    <p:sldId id="330" r:id="rId23"/>
    <p:sldId id="386" r:id="rId24"/>
    <p:sldId id="329" r:id="rId25"/>
    <p:sldId id="335" r:id="rId26"/>
    <p:sldId id="436" r:id="rId27"/>
    <p:sldId id="387" r:id="rId28"/>
    <p:sldId id="336" r:id="rId29"/>
    <p:sldId id="338" r:id="rId30"/>
    <p:sldId id="406" r:id="rId31"/>
    <p:sldId id="388" r:id="rId32"/>
    <p:sldId id="339" r:id="rId33"/>
    <p:sldId id="408" r:id="rId34"/>
    <p:sldId id="409" r:id="rId35"/>
    <p:sldId id="414" r:id="rId36"/>
    <p:sldId id="344" r:id="rId37"/>
    <p:sldId id="415" r:id="rId38"/>
    <p:sldId id="337" r:id="rId39"/>
    <p:sldId id="416" r:id="rId40"/>
    <p:sldId id="417" r:id="rId41"/>
    <p:sldId id="437" r:id="rId42"/>
    <p:sldId id="418" r:id="rId43"/>
    <p:sldId id="419" r:id="rId44"/>
    <p:sldId id="420" r:id="rId45"/>
    <p:sldId id="341" r:id="rId46"/>
    <p:sldId id="342" r:id="rId47"/>
    <p:sldId id="438" r:id="rId48"/>
    <p:sldId id="422" r:id="rId49"/>
    <p:sldId id="421" r:id="rId50"/>
    <p:sldId id="345" r:id="rId51"/>
    <p:sldId id="423" r:id="rId52"/>
    <p:sldId id="439" r:id="rId53"/>
    <p:sldId id="440" r:id="rId54"/>
    <p:sldId id="441" r:id="rId55"/>
    <p:sldId id="389" r:id="rId56"/>
    <p:sldId id="346" r:id="rId57"/>
    <p:sldId id="347" r:id="rId58"/>
    <p:sldId id="424" r:id="rId59"/>
    <p:sldId id="351" r:id="rId60"/>
    <p:sldId id="356" r:id="rId61"/>
    <p:sldId id="442" r:id="rId62"/>
    <p:sldId id="391" r:id="rId63"/>
    <p:sldId id="359" r:id="rId64"/>
    <p:sldId id="360" r:id="rId65"/>
    <p:sldId id="443" r:id="rId66"/>
    <p:sldId id="470" r:id="rId67"/>
    <p:sldId id="432" r:id="rId68"/>
    <p:sldId id="467" r:id="rId69"/>
    <p:sldId id="433" r:id="rId70"/>
    <p:sldId id="444" r:id="rId71"/>
    <p:sldId id="451" r:id="rId72"/>
    <p:sldId id="452" r:id="rId73"/>
    <p:sldId id="453" r:id="rId74"/>
    <p:sldId id="454" r:id="rId75"/>
    <p:sldId id="455" r:id="rId76"/>
    <p:sldId id="465" r:id="rId77"/>
    <p:sldId id="445" r:id="rId78"/>
    <p:sldId id="446" r:id="rId79"/>
    <p:sldId id="447" r:id="rId80"/>
    <p:sldId id="448" r:id="rId81"/>
    <p:sldId id="460" r:id="rId82"/>
    <p:sldId id="461" r:id="rId83"/>
    <p:sldId id="462" r:id="rId84"/>
    <p:sldId id="463" r:id="rId85"/>
    <p:sldId id="464" r:id="rId86"/>
    <p:sldId id="468" r:id="rId87"/>
    <p:sldId id="383" r:id="rId88"/>
    <p:sldId id="303" r:id="rId89"/>
    <p:sldId id="469" r:id="rId90"/>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8A8A"/>
    <a:srgbClr val="435153"/>
    <a:srgbClr val="6B6B6B"/>
    <a:srgbClr val="264DAE"/>
    <a:srgbClr val="4ADAD7"/>
    <a:srgbClr val="90A3A6"/>
    <a:srgbClr val="EDDFF5"/>
    <a:srgbClr val="493B93"/>
    <a:srgbClr val="80808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5" autoAdjust="0"/>
    <p:restoredTop sz="90373" autoAdjust="0"/>
  </p:normalViewPr>
  <p:slideViewPr>
    <p:cSldViewPr snapToGrid="0">
      <p:cViewPr>
        <p:scale>
          <a:sx n="80" d="100"/>
          <a:sy n="80" d="100"/>
        </p:scale>
        <p:origin x="870" y="72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t>3/29/2017</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t>‹#›</a:t>
            </a:fld>
            <a:endParaRPr lang="en-US"/>
          </a:p>
        </p:txBody>
      </p:sp>
    </p:spTree>
    <p:extLst>
      <p:ext uri="{BB962C8B-B14F-4D97-AF65-F5344CB8AC3E}">
        <p14:creationId xmlns:p14="http://schemas.microsoft.com/office/powerpoint/2010/main" val="210427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7.1.1.1 </a:t>
            </a:r>
            <a:r>
              <a:rPr lang="en-US" sz="1200" dirty="0" smtClean="0"/>
              <a:t>Authentication, Integrity, and Confidentiality</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7.1.3.2 Methods for Cracking Code</a:t>
            </a:r>
          </a:p>
        </p:txBody>
      </p:sp>
      <p:sp>
        <p:nvSpPr>
          <p:cNvPr id="4" name="Slide Number Placeholder 3"/>
          <p:cNvSpPr>
            <a:spLocks noGrp="1"/>
          </p:cNvSpPr>
          <p:nvPr>
            <p:ph type="sldNum" sz="quarter" idx="10"/>
          </p:nvPr>
        </p:nvSpPr>
        <p:spPr/>
        <p:txBody>
          <a:bodyPr/>
          <a:lstStyle/>
          <a:p>
            <a:fld id="{AC72CD79-D36A-4E01-AE1C-064887FE954D}" type="slidenum">
              <a:rPr lang="en-US" smtClean="0"/>
              <a:t>16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7.1.3.3 Cracking Code Example</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7.1.4.1 Making and Breaking Secret Codes</a:t>
            </a:r>
          </a:p>
        </p:txBody>
      </p:sp>
      <p:sp>
        <p:nvSpPr>
          <p:cNvPr id="4" name="Slide Number Placeholder 3"/>
          <p:cNvSpPr>
            <a:spLocks noGrp="1"/>
          </p:cNvSpPr>
          <p:nvPr>
            <p:ph type="sldNum" sz="quarter" idx="10"/>
          </p:nvPr>
        </p:nvSpPr>
        <p:spPr/>
        <p:txBody>
          <a:bodyPr/>
          <a:lstStyle/>
          <a:p>
            <a:fld id="{AC72CD79-D36A-4E01-AE1C-064887FE954D}" type="slidenum">
              <a:rPr lang="en-US" smtClean="0"/>
              <a:t>19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7.1.4.2 </a:t>
            </a:r>
            <a:r>
              <a:rPr lang="en-US" sz="1200" dirty="0" smtClean="0"/>
              <a:t>Cryptanalysis</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20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7.1.4.3 The Secret is in the Keys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7.1.4.4 Activity – Identify the Cryptology Terminology</a:t>
            </a:r>
          </a:p>
          <a:p>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21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7.2.1.1 Cryptographic Hash Function</a:t>
            </a:r>
          </a:p>
        </p:txBody>
      </p:sp>
      <p:sp>
        <p:nvSpPr>
          <p:cNvPr id="4" name="Slide Number Placeholder 3"/>
          <p:cNvSpPr>
            <a:spLocks noGrp="1"/>
          </p:cNvSpPr>
          <p:nvPr>
            <p:ph type="sldNum" sz="quarter" idx="10"/>
          </p:nvPr>
        </p:nvSpPr>
        <p:spPr/>
        <p:txBody>
          <a:bodyPr/>
          <a:lstStyle/>
          <a:p>
            <a:fld id="{AC72CD79-D36A-4E01-AE1C-064887FE954D}" type="slidenum">
              <a:rPr lang="en-US" smtClean="0"/>
              <a:t>24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7.2.1.2 Cryptographic Hash Function Properties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7.2.1.3 Well-Known</a:t>
            </a:r>
            <a:r>
              <a:rPr lang="en-US" baseline="0" dirty="0" smtClean="0"/>
              <a:t> </a:t>
            </a:r>
            <a:r>
              <a:rPr lang="en-US" dirty="0" smtClean="0"/>
              <a:t>Hash Functions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7.2.2.1 </a:t>
            </a:r>
            <a:r>
              <a:rPr lang="en-US" sz="1200" dirty="0" smtClean="0"/>
              <a:t>Message Digest 5 Algorithm</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7.2.2.2</a:t>
            </a:r>
            <a:r>
              <a:rPr lang="en-US" baseline="0" dirty="0" smtClean="0"/>
              <a:t> Secure Hash Algorithm</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7.1.1.2 Authentication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7.2.2.3 MD5 Versus</a:t>
            </a:r>
            <a:r>
              <a:rPr lang="en-US" baseline="0" dirty="0" smtClean="0"/>
              <a:t> SHA</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7.2.3.1</a:t>
            </a:r>
            <a:r>
              <a:rPr lang="en-US" baseline="0" dirty="0" smtClean="0"/>
              <a:t> </a:t>
            </a:r>
            <a:r>
              <a:rPr lang="en-US" sz="1200" dirty="0" smtClean="0"/>
              <a:t>Keyed-Hash Message Authentication Code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7.2.3.2</a:t>
            </a:r>
            <a:r>
              <a:rPr lang="en-US" baseline="0" dirty="0" smtClean="0"/>
              <a:t> HMAC Operation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7.2.3.3</a:t>
            </a:r>
            <a:r>
              <a:rPr lang="en-US" baseline="0" dirty="0" smtClean="0"/>
              <a:t> </a:t>
            </a:r>
            <a:r>
              <a:rPr lang="en-US" sz="1200" dirty="0" smtClean="0"/>
              <a:t>Hashing in Cisco Products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7.2.4.1</a:t>
            </a:r>
            <a:r>
              <a:rPr lang="en-US" baseline="0" dirty="0" smtClean="0"/>
              <a:t> </a:t>
            </a:r>
            <a:r>
              <a:rPr lang="en-US" sz="1200" dirty="0" smtClean="0"/>
              <a:t>Characteristics of Key Management</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36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7.2.4.2</a:t>
            </a:r>
            <a:r>
              <a:rPr lang="en-US" baseline="0" dirty="0" smtClean="0"/>
              <a:t> </a:t>
            </a:r>
            <a:r>
              <a:rPr lang="en-US" sz="1200" dirty="0" smtClean="0"/>
              <a:t>Key Size and </a:t>
            </a:r>
            <a:r>
              <a:rPr lang="en-US" sz="1200" dirty="0" err="1" smtClean="0"/>
              <a:t>Keyspace</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37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7.2.4.3 The</a:t>
            </a:r>
            <a:r>
              <a:rPr lang="en-US" baseline="0" dirty="0" smtClean="0"/>
              <a:t> </a:t>
            </a:r>
            <a:r>
              <a:rPr lang="en-US" baseline="0" dirty="0" err="1" smtClean="0"/>
              <a:t>Keyspace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7.2.4.4 Types of Cryptographic Keys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7.2.4.5 </a:t>
            </a:r>
            <a:r>
              <a:rPr lang="en-US" sz="1200" dirty="0" smtClean="0"/>
              <a:t>Choosing Cryptographic Keys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7.2.4.6 Activity – Identify</a:t>
            </a:r>
            <a:r>
              <a:rPr lang="en-US" baseline="0" dirty="0" smtClean="0"/>
              <a:t> the Characteristics of Key Management</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7.3.1.1 Two Classes of Encryption</a:t>
            </a:r>
            <a:r>
              <a:rPr lang="en-US" baseline="0" dirty="0" smtClean="0"/>
              <a:t> Algorithms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7.1.1.3 Data Integrity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7.3.1.2 Symmetric and Asymmetric</a:t>
            </a:r>
            <a:r>
              <a:rPr lang="en-US" baseline="0" dirty="0" smtClean="0"/>
              <a:t> Encryption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7.3.1.3 Symmetric </a:t>
            </a:r>
            <a:r>
              <a:rPr lang="en-US" baseline="0" dirty="0" smtClean="0"/>
              <a:t>Encryption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7.3.1.4 Symmetric Block Ciphers</a:t>
            </a:r>
            <a:r>
              <a:rPr lang="en-US" baseline="0" dirty="0" smtClean="0"/>
              <a:t> and Stream Ciphers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7.3.1.5 Choosing an</a:t>
            </a:r>
            <a:r>
              <a:rPr lang="en-US" baseline="0" dirty="0" smtClean="0"/>
              <a:t> Encryption Algorithm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7.3.1.6 Activity – Compare Symmetric and Asymmetric Encryption</a:t>
            </a:r>
            <a:r>
              <a:rPr lang="en-US" baseline="0" dirty="0" smtClean="0"/>
              <a:t> Algorithms</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7.3.2.1 </a:t>
            </a:r>
            <a:r>
              <a:rPr lang="en-US" sz="1200" dirty="0" smtClean="0"/>
              <a:t>DES Symmetric Encryption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7.3.2.2 </a:t>
            </a:r>
            <a:r>
              <a:rPr lang="en-US" sz="1200" dirty="0" smtClean="0"/>
              <a:t>DES Summary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7.3.2.3 Improving</a:t>
            </a:r>
            <a:r>
              <a:rPr lang="en-US" baseline="0" dirty="0" smtClean="0"/>
              <a:t> </a:t>
            </a:r>
            <a:r>
              <a:rPr lang="en-US" sz="1200" dirty="0" smtClean="0"/>
              <a:t>DES with</a:t>
            </a:r>
            <a:r>
              <a:rPr lang="en-US" sz="1200" baseline="0" dirty="0" smtClean="0"/>
              <a:t> 3DES</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7.3.2.4</a:t>
            </a:r>
            <a:r>
              <a:rPr lang="en-US" baseline="0" dirty="0" smtClean="0"/>
              <a:t> </a:t>
            </a:r>
            <a:r>
              <a:rPr lang="en-US" sz="1200" baseline="0" dirty="0" smtClean="0"/>
              <a:t>3DES Operation</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7.3.2.5</a:t>
            </a:r>
            <a:r>
              <a:rPr lang="en-US" baseline="0" dirty="0" smtClean="0"/>
              <a:t> </a:t>
            </a:r>
            <a:r>
              <a:rPr lang="en-US" sz="1200" baseline="0" dirty="0" smtClean="0"/>
              <a:t>AES Origins</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7.3.2.6</a:t>
            </a:r>
            <a:r>
              <a:rPr lang="en-US" baseline="0" dirty="0" smtClean="0"/>
              <a:t> </a:t>
            </a:r>
            <a:r>
              <a:rPr lang="en-US" sz="1200" baseline="0" dirty="0" smtClean="0"/>
              <a:t>AES Summary</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7.1.1.4 Data Confidentiality</a:t>
            </a:r>
          </a:p>
          <a:p>
            <a:r>
              <a:rPr lang="en-US" dirty="0" smtClean="0"/>
              <a:t>7.1.1.5 Activity – Identify the Secure Communication Objective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55</a:t>
            </a:fld>
            <a:endParaRPr lang="en-US"/>
          </a:p>
        </p:txBody>
      </p:sp>
    </p:spTree>
    <p:extLst>
      <p:ext uri="{BB962C8B-B14F-4D97-AF65-F5344CB8AC3E}">
        <p14:creationId xmlns:p14="http://schemas.microsoft.com/office/powerpoint/2010/main" val="1617120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7.3.3.1 </a:t>
            </a:r>
            <a:r>
              <a:rPr lang="en-US" sz="1200" dirty="0" smtClean="0"/>
              <a:t>Software-Optimized Encryption Algorithm (SEAL)</a:t>
            </a:r>
          </a:p>
        </p:txBody>
      </p:sp>
      <p:sp>
        <p:nvSpPr>
          <p:cNvPr id="4" name="Slide Number Placeholder 3"/>
          <p:cNvSpPr>
            <a:spLocks noGrp="1"/>
          </p:cNvSpPr>
          <p:nvPr>
            <p:ph type="sldNum" sz="quarter" idx="10"/>
          </p:nvPr>
        </p:nvSpPr>
        <p:spPr/>
        <p:txBody>
          <a:bodyPr/>
          <a:lstStyle/>
          <a:p>
            <a:fld id="{AC72CD79-D36A-4E01-AE1C-064887FE954D}" type="slidenum">
              <a:rPr lang="en-US" smtClean="0"/>
              <a:t>56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7.3.3.2 </a:t>
            </a:r>
            <a:r>
              <a:rPr lang="en-US" sz="1200" dirty="0" smtClean="0"/>
              <a:t>RC Algorithms</a:t>
            </a:r>
          </a:p>
        </p:txBody>
      </p:sp>
      <p:sp>
        <p:nvSpPr>
          <p:cNvPr id="4" name="Slide Number Placeholder 3"/>
          <p:cNvSpPr>
            <a:spLocks noGrp="1"/>
          </p:cNvSpPr>
          <p:nvPr>
            <p:ph type="sldNum" sz="quarter" idx="10"/>
          </p:nvPr>
        </p:nvSpPr>
        <p:spPr/>
        <p:txBody>
          <a:bodyPr/>
          <a:lstStyle/>
          <a:p>
            <a:fld id="{AC72CD79-D36A-4E01-AE1C-064887FE954D}" type="slidenum">
              <a:rPr lang="en-US" smtClean="0"/>
              <a:t>57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58</a:t>
            </a:fld>
            <a:endParaRPr lang="en-US"/>
          </a:p>
        </p:txBody>
      </p:sp>
    </p:spTree>
    <p:extLst>
      <p:ext uri="{BB962C8B-B14F-4D97-AF65-F5344CB8AC3E}">
        <p14:creationId xmlns:p14="http://schemas.microsoft.com/office/powerpoint/2010/main" val="16171202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7.3.4.1 </a:t>
            </a:r>
            <a:r>
              <a:rPr lang="en-US" sz="1200" dirty="0" err="1" smtClean="0"/>
              <a:t>Diffie</a:t>
            </a:r>
            <a:r>
              <a:rPr lang="en-US" sz="1200" dirty="0" smtClean="0"/>
              <a:t>-Hellman (DH) Algorithm</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7.3.4.2 DH Operation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7.3.4.3 Activity – Identify the Steps of the DH Process</a:t>
            </a:r>
          </a:p>
          <a:p>
            <a:endParaRPr lang="en-US" sz="120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60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7.4.1.1 </a:t>
            </a:r>
            <a:r>
              <a:rPr lang="en-US" sz="1200" dirty="0" smtClean="0"/>
              <a:t>Asymmetric Key Algorithms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7.4.1.2 </a:t>
            </a:r>
            <a:r>
              <a:rPr lang="en-US" sz="1200" dirty="0" smtClean="0"/>
              <a:t>Public Key +</a:t>
            </a:r>
            <a:r>
              <a:rPr lang="en-US" sz="1200" baseline="0" dirty="0" smtClean="0"/>
              <a:t> Private Key = Confidentiality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7.4.1.3 </a:t>
            </a:r>
            <a:r>
              <a:rPr lang="en-US" sz="1200" dirty="0" smtClean="0"/>
              <a:t>Private Key + Public Key = Authenticity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7.4.1.3 </a:t>
            </a:r>
            <a:r>
              <a:rPr lang="en-US" sz="1200" dirty="0" smtClean="0"/>
              <a:t>Private Key + Public Key = Authenticity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66</a:t>
            </a:fld>
            <a:endParaRPr lang="en-US"/>
          </a:p>
        </p:txBody>
      </p:sp>
    </p:spTree>
    <p:extLst>
      <p:ext uri="{BB962C8B-B14F-4D97-AF65-F5344CB8AC3E}">
        <p14:creationId xmlns:p14="http://schemas.microsoft.com/office/powerpoint/2010/main" val="66989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7.1.2.1 Creating </a:t>
            </a:r>
            <a:r>
              <a:rPr lang="en-US" dirty="0" err="1" smtClean="0"/>
              <a:t>Cipher</a:t>
            </a:r>
            <a:r>
              <a:rPr lang="en-US" baseline="0" dirty="0" err="1" smtClean="0"/>
              <a:t>text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7.4.1.4 Asymmetric Algorithms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7.4.1.4 Asymmetric Algorithms (Cont.)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7.4.1.5 Types of Asymmetric Algorithms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7.4.1.6 Activity – Identify the Key Types Required to Provide Authenticity and Confidentiality</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7.4.2.1 </a:t>
            </a:r>
            <a:r>
              <a:rPr lang="en-US" sz="1200" dirty="0" smtClean="0"/>
              <a:t>Using Digital</a:t>
            </a:r>
            <a:r>
              <a:rPr lang="en-US" sz="1200" baseline="0" dirty="0" smtClean="0"/>
              <a:t> Signatures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7.4.2.2 </a:t>
            </a:r>
            <a:r>
              <a:rPr lang="en-US" sz="1200" dirty="0" smtClean="0"/>
              <a:t>Code Signing</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7.4.2.3 </a:t>
            </a:r>
            <a:r>
              <a:rPr lang="en-US" sz="1200" dirty="0" smtClean="0"/>
              <a:t>Digital Certificates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7.4.2.4 Using Digital Certificates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7.4.2.5 Digital</a:t>
            </a:r>
            <a:r>
              <a:rPr lang="en-US" sz="1200" baseline="0" dirty="0" smtClean="0"/>
              <a:t> Signature Algorithms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7.4.2.6 Activity – Compare Code Signing and Digital Certificates</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7.4.3.1 </a:t>
            </a:r>
            <a:r>
              <a:rPr lang="en-US" sz="1200" dirty="0" smtClean="0"/>
              <a:t>Public Key Infrastructure Overview</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7.4.3.2 </a:t>
            </a:r>
            <a:r>
              <a:rPr lang="en-US" sz="1200" dirty="0" smtClean="0"/>
              <a:t>PKI Framework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7.1.2.2 Transposition</a:t>
            </a:r>
            <a:r>
              <a:rPr lang="en-US" baseline="0" dirty="0" smtClean="0"/>
              <a:t> Ciphers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7.4.3.3 </a:t>
            </a:r>
            <a:r>
              <a:rPr lang="en-US" sz="1200" dirty="0" smtClean="0"/>
              <a:t>Certificate Authorities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7.4.3.4 Interoperability of Different PKI Vendors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7.4.3.5 Public-Key</a:t>
            </a:r>
            <a:r>
              <a:rPr lang="en-US" sz="1200" baseline="0" dirty="0" smtClean="0"/>
              <a:t> Cryptography Standards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7.4.3.6 </a:t>
            </a:r>
            <a:r>
              <a:rPr lang="en-US" sz="1200" dirty="0" smtClean="0"/>
              <a:t>Simple Certificate Enrollment Protocol</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7.4.3.7 </a:t>
            </a:r>
            <a:r>
              <a:rPr lang="en-US" sz="1200" dirty="0" smtClean="0"/>
              <a:t>PKI Topologies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7.4.3.8 Registration Authority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7.4.3.9 Digital Certificates and CAs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7.4.3.9 Digital Certificates and CAs (Cont.)</a:t>
            </a:r>
          </a:p>
          <a:p>
            <a:r>
              <a:rPr lang="en-US" sz="1200" dirty="0" smtClean="0"/>
              <a:t>7.4.3.10 Activity – Identify Elements of the PKI Framework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7.5.1.1</a:t>
            </a:r>
            <a:r>
              <a:rPr lang="en-US" baseline="0" dirty="0" smtClean="0"/>
              <a:t> Video Demonstration – Wireshark Packet Sniffing Usernames, Password, and Web Pages</a:t>
            </a:r>
          </a:p>
          <a:p>
            <a:r>
              <a:rPr lang="en-US" dirty="0" smtClean="0"/>
              <a:t>7.5.1.2</a:t>
            </a:r>
            <a:r>
              <a:rPr lang="en-US" baseline="0" dirty="0" smtClean="0"/>
              <a:t> Lab – Exploring Encryption Methods</a:t>
            </a:r>
          </a:p>
          <a:p>
            <a:r>
              <a:rPr lang="en-US" dirty="0" smtClean="0"/>
              <a:t>7.5.1.3</a:t>
            </a:r>
            <a:r>
              <a:rPr lang="en-US" baseline="0" dirty="0" smtClean="0"/>
              <a:t> Summary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87</a:t>
            </a:fld>
            <a:endParaRPr lang="en-US"/>
          </a:p>
        </p:txBody>
      </p:sp>
    </p:spTree>
    <p:extLst>
      <p:ext uri="{BB962C8B-B14F-4D97-AF65-F5344CB8AC3E}">
        <p14:creationId xmlns:p14="http://schemas.microsoft.com/office/powerpoint/2010/main" val="21189181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mtClean="0"/>
              <a:t>https://www.netacad.com</a:t>
            </a:r>
          </a:p>
          <a:p>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89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7.1.2.3 Substitution </a:t>
            </a:r>
            <a:r>
              <a:rPr lang="en-US" baseline="0" dirty="0" smtClean="0"/>
              <a:t>Ciphers</a:t>
            </a:r>
          </a:p>
          <a:p>
            <a:r>
              <a:rPr lang="en-US" dirty="0" smtClean="0"/>
              <a:t>7.1.2.4 Substitution </a:t>
            </a:r>
            <a:r>
              <a:rPr lang="en-US" baseline="0" dirty="0" smtClean="0"/>
              <a:t>Ciphers (Cont.)</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7.1.2.5 One-Time</a:t>
            </a:r>
            <a:r>
              <a:rPr lang="en-US" baseline="0" dirty="0" smtClean="0"/>
              <a:t> Pad Ciphers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7.1.3.1 Cracking Code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15</a:t>
            </a:fld>
            <a:endParaRPr lang="en-US"/>
          </a:p>
        </p:txBody>
      </p:sp>
    </p:spTree>
    <p:extLst>
      <p:ext uri="{BB962C8B-B14F-4D97-AF65-F5344CB8AC3E}">
        <p14:creationId xmlns:p14="http://schemas.microsoft.com/office/powerpoint/2010/main" val="3734145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3" y="4464066"/>
            <a:ext cx="3657600" cy="384721"/>
          </a:xfrm>
        </p:spPr>
        <p:txBody>
          <a:bodyPr wrap="square">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5"/>
          <p:cNvSpPr>
            <a:spLocks noGrp="1"/>
          </p:cNvSpPr>
          <p:nvPr>
            <p:ph type="title"/>
          </p:nvPr>
        </p:nvSpPr>
        <p:spPr>
          <a:xfrm>
            <a:off x="229702" y="432215"/>
            <a:ext cx="8588861" cy="838200"/>
          </a:xfrm>
        </p:spPr>
        <p:txBody>
          <a:bodyPr/>
          <a:lstStyle/>
          <a:p>
            <a:r>
              <a:rPr lang="en-US" dirty="0" smtClean="0"/>
              <a:t>Click to edit Master title style</a:t>
            </a:r>
            <a:endParaRPr lang="en-US" dirty="0"/>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smtClean="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smtClean="0"/>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2592"/>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endPar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endParaRP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“Format large quotes using this slide layout. Be sure to cite your source below.”</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200" baseline="0">
                <a:solidFill>
                  <a:schemeClr val="bg1"/>
                </a:solidFill>
                <a:latin typeface="+mj-lt"/>
              </a:defRPr>
            </a:lvl1pPr>
          </a:lstStyle>
          <a:p>
            <a:r>
              <a:rPr lang="en-US" dirty="0" smtClean="0"/>
              <a:t>Format large quotes using this slide layout. Be sure to cite your source below.”</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smtClean="0"/>
              <a:t>Tell your story here</a:t>
            </a:r>
            <a:endParaRPr lang="en-US" dirty="0"/>
          </a:p>
        </p:txBody>
      </p:sp>
      <p:cxnSp>
        <p:nvCxnSpPr>
          <p:cNvPr id="5" name="Straight Connector 4"/>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2" y="4464066"/>
            <a:ext cx="3657600" cy="384721"/>
          </a:xfrm>
        </p:spPr>
        <p:txBody>
          <a:bodyPr>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8"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extLst>
      <p:ext uri="{BB962C8B-B14F-4D97-AF65-F5344CB8AC3E}">
        <p14:creationId xmlns:p14="http://schemas.microsoft.com/office/powerpoint/2010/main" val="1570477232"/>
      </p:ext>
    </p:extLst>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rgbClr val="FFFFFF"/>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
        <p:nvSpPr>
          <p:cNvPr id="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2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1" name="Media Placeholder 20"/>
          <p:cNvSpPr>
            <a:spLocks noGrp="1"/>
          </p:cNvSpPr>
          <p:nvPr>
            <p:ph type="media" sz="quarter" idx="10" hasCustomPrompt="1"/>
          </p:nvPr>
        </p:nvSpPr>
        <p:spPr>
          <a:xfrm>
            <a:off x="2642616" y="777240"/>
            <a:ext cx="5897880" cy="4425696"/>
          </a:xfrm>
          <a:solidFill>
            <a:srgbClr val="000000"/>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pic>
        <p:nvPicPr>
          <p:cNvPr id="23"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26148" y="6042098"/>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022361"/>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_blu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18"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21"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spTree>
    <p:extLst>
      <p:ext uri="{BB962C8B-B14F-4D97-AF65-F5344CB8AC3E}">
        <p14:creationId xmlns:p14="http://schemas.microsoft.com/office/powerpoint/2010/main" val="477931373"/>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1665715276"/>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2987243975"/>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5548096"/>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Click to edit Master title style</a:t>
            </a:r>
            <a:endParaRPr lang="en-US" dirty="0"/>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Slide Title Goes Here</a:t>
            </a:r>
            <a:endParaRPr lang="en-US" dirty="0"/>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1" name="Rectangle 5"/>
          <p:cNvSpPr>
            <a:spLocks noChangeArrowheads="1"/>
          </p:cNvSpPr>
          <p:nvPr/>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808080"/>
                </a:solidFill>
                <a:latin typeface="+mj-lt"/>
              </a:rPr>
              <a:t>Cisco </a:t>
            </a:r>
            <a:r>
              <a:rPr lang="en-US" sz="600" dirty="0" smtClean="0">
                <a:solidFill>
                  <a:srgbClr val="808080"/>
                </a:solidFill>
                <a:latin typeface="+mj-lt"/>
              </a:rPr>
              <a:t>Public</a:t>
            </a:r>
            <a:endParaRPr lang="en-US" sz="600" dirty="0">
              <a:solidFill>
                <a:srgbClr val="808080"/>
              </a:solidFill>
              <a:latin typeface="+mj-lt"/>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898" r:id="rId1"/>
    <p:sldLayoutId id="2147483930" r:id="rId2"/>
    <p:sldLayoutId id="2147483929" r:id="rId3"/>
    <p:sldLayoutId id="2147483937" r:id="rId4"/>
    <p:sldLayoutId id="2147483900" r:id="rId5"/>
    <p:sldLayoutId id="2147483931" r:id="rId6"/>
    <p:sldLayoutId id="2147483932" r:id="rId7"/>
    <p:sldLayoutId id="2147483933" r:id="rId8"/>
    <p:sldLayoutId id="2147483902" r:id="rId9"/>
    <p:sldLayoutId id="2147483903" r:id="rId10"/>
    <p:sldLayoutId id="2147483935" r:id="rId11"/>
    <p:sldLayoutId id="2147483905" r:id="rId12"/>
    <p:sldLayoutId id="2147483906" r:id="rId13"/>
    <p:sldLayoutId id="2147483907" r:id="rId14"/>
    <p:sldLayoutId id="2147483908" r:id="rId15"/>
    <p:sldLayoutId id="2147483909" r:id="rId16"/>
    <p:sldLayoutId id="2147483910" r:id="rId17"/>
    <p:sldLayoutId id="2147483913" r:id="rId18"/>
    <p:sldLayoutId id="2147483911" r:id="rId19"/>
    <p:sldLayoutId id="2147483912" r:id="rId20"/>
    <p:sldLayoutId id="2147483914" r:id="rId21"/>
    <p:sldLayoutId id="2147483915" r:id="rId22"/>
    <p:sldLayoutId id="2147483916" r:id="rId23"/>
    <p:sldLayoutId id="2147483917" r:id="rId24"/>
    <p:sldLayoutId id="2147483918" r:id="rId25"/>
    <p:sldLayoutId id="2147483919" r:id="rId26"/>
    <p:sldLayoutId id="2147483921" r:id="rId27"/>
    <p:sldLayoutId id="2147483922" r:id="rId28"/>
    <p:sldLayoutId id="2147483936" r:id="rId29"/>
    <p:sldLayoutId id="2147483923" r:id="rId30"/>
    <p:sldLayoutId id="2147483924" r:id="rId31"/>
    <p:sldLayoutId id="2147483925" r:id="rId32"/>
    <p:sldLayoutId id="2147483926" r:id="rId33"/>
    <p:sldLayoutId id="2147483927"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67.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8.xml"/><Relationship Id="rId5" Type="http://schemas.openxmlformats.org/officeDocument/2006/relationships/image" Target="../media/image89.png"/><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CCNA Security v2.0</a:t>
            </a:r>
            <a:endParaRPr lang="en-US" dirty="0"/>
          </a:p>
        </p:txBody>
      </p:sp>
      <p:sp>
        <p:nvSpPr>
          <p:cNvPr id="2" name="Title 1"/>
          <p:cNvSpPr>
            <a:spLocks noGrp="1"/>
          </p:cNvSpPr>
          <p:nvPr>
            <p:ph type="ctrTitle"/>
          </p:nvPr>
        </p:nvSpPr>
        <p:spPr>
          <a:xfrm>
            <a:off x="221393" y="722449"/>
            <a:ext cx="8112125" cy="2907239"/>
          </a:xfrm>
        </p:spPr>
        <p:txBody>
          <a:bodyPr/>
          <a:lstStyle/>
          <a:p>
            <a:r>
              <a:rPr lang="en-US" sz="4000" dirty="0" smtClean="0"/>
              <a:t>Chapter 7:</a:t>
            </a:r>
            <a:br>
              <a:rPr lang="en-US" sz="4000" dirty="0" smtClean="0"/>
            </a:br>
            <a:r>
              <a:rPr lang="en-US" sz="4000" dirty="0" smtClean="0"/>
              <a:t>Cryptographic Systems</a:t>
            </a:r>
            <a:endParaRPr lang="en-US" sz="4000"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Creating </a:t>
            </a:r>
            <a:r>
              <a:rPr lang="en-US" sz="3200" dirty="0" err="1" smtClean="0"/>
              <a:t>Ciphertext</a:t>
            </a:r>
            <a:endParaRPr lang="en-US" sz="3200" dirty="0"/>
          </a:p>
        </p:txBody>
      </p:sp>
      <p:sp>
        <p:nvSpPr>
          <p:cNvPr id="5" name="Text Placeholder 6"/>
          <p:cNvSpPr txBox="1">
            <a:spLocks/>
          </p:cNvSpPr>
          <p:nvPr/>
        </p:nvSpPr>
        <p:spPr>
          <a:xfrm>
            <a:off x="354330" y="1123188"/>
            <a:ext cx="6289638" cy="4329594"/>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err="1" smtClean="0"/>
              <a:t>Ciphertext</a:t>
            </a:r>
            <a:r>
              <a:rPr lang="en-US" sz="2000" dirty="0" smtClean="0"/>
              <a:t> can be creating using several methods:</a:t>
            </a:r>
          </a:p>
          <a:p>
            <a:r>
              <a:rPr lang="en-US" sz="2000" dirty="0" smtClean="0"/>
              <a:t>Transposition</a:t>
            </a:r>
          </a:p>
          <a:p>
            <a:r>
              <a:rPr lang="en-US" sz="2000" dirty="0" smtClean="0"/>
              <a:t>Substitution</a:t>
            </a:r>
          </a:p>
          <a:p>
            <a:r>
              <a:rPr lang="en-US" sz="2000" dirty="0" smtClean="0"/>
              <a:t>One-time pad</a:t>
            </a:r>
          </a:p>
          <a:p>
            <a:endParaRPr lang="en-US" sz="2000" dirty="0" smtClean="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360" y="3171228"/>
            <a:ext cx="6043613" cy="3154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36687" y="1498362"/>
            <a:ext cx="4173160" cy="1600438"/>
          </a:xfrm>
          <a:prstGeom prst="rect">
            <a:avLst/>
          </a:prstGeom>
          <a:solidFill>
            <a:schemeClr val="accent2">
              <a:lumMod val="40000"/>
              <a:lumOff val="60000"/>
            </a:schemeClr>
          </a:solidFill>
        </p:spPr>
        <p:txBody>
          <a:bodyPr wrap="square" rtlCol="0">
            <a:spAutoFit/>
          </a:bodyPr>
          <a:lstStyle/>
          <a:p>
            <a:r>
              <a:rPr lang="en-US" sz="1400" dirty="0"/>
              <a:t>Over the centuries, various cipher methods, physical devices, and aids have been used to encrypt and decrypt text:</a:t>
            </a:r>
          </a:p>
          <a:p>
            <a:pPr marL="285750" indent="-285750">
              <a:buFont typeface="Arial" panose="020B0604020202020204" pitchFamily="34" charset="0"/>
              <a:buChar char="•"/>
            </a:pPr>
            <a:r>
              <a:rPr lang="en-US" sz="1400" dirty="0" err="1"/>
              <a:t>Scytale</a:t>
            </a:r>
            <a:r>
              <a:rPr lang="en-US" sz="1400" dirty="0"/>
              <a:t> (Figure 1)</a:t>
            </a:r>
          </a:p>
          <a:p>
            <a:pPr marL="285750" indent="-285750">
              <a:buFont typeface="Arial" panose="020B0604020202020204" pitchFamily="34" charset="0"/>
              <a:buChar char="•"/>
            </a:pPr>
            <a:r>
              <a:rPr lang="en-US" sz="1400" dirty="0"/>
              <a:t>Caesar Cipher (Figure 2</a:t>
            </a:r>
            <a:r>
              <a:rPr lang="en-US" sz="1400" dirty="0" smtClean="0"/>
              <a:t>) - below</a:t>
            </a:r>
            <a:endParaRPr lang="en-US" sz="1400" dirty="0"/>
          </a:p>
          <a:p>
            <a:pPr marL="285750" indent="-285750">
              <a:buFont typeface="Arial" panose="020B0604020202020204" pitchFamily="34" charset="0"/>
              <a:buChar char="•"/>
            </a:pPr>
            <a:r>
              <a:rPr lang="en-US" sz="1400" dirty="0" err="1"/>
              <a:t>Vigenère</a:t>
            </a:r>
            <a:r>
              <a:rPr lang="en-US" sz="1400" dirty="0"/>
              <a:t> Cipher (Figure 3)</a:t>
            </a:r>
          </a:p>
          <a:p>
            <a:pPr marL="285750" indent="-285750">
              <a:buFont typeface="Arial" panose="020B0604020202020204" pitchFamily="34" charset="0"/>
              <a:buChar char="•"/>
            </a:pPr>
            <a:r>
              <a:rPr lang="en-US" sz="1400" dirty="0"/>
              <a:t>Enigma Machine (Figure 4</a:t>
            </a:r>
            <a:r>
              <a:rPr lang="en-US" sz="1400" dirty="0" smtClean="0"/>
              <a:t>)</a:t>
            </a:r>
            <a:endParaRPr lang="en-US" sz="1400" dirty="0"/>
          </a:p>
        </p:txBody>
      </p:sp>
    </p:spTree>
    <p:extLst>
      <p:ext uri="{BB962C8B-B14F-4D97-AF65-F5344CB8AC3E}">
        <p14:creationId xmlns:p14="http://schemas.microsoft.com/office/powerpoint/2010/main" val="85273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Transposition Ciphers</a:t>
            </a: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40" y="1108076"/>
            <a:ext cx="3298936" cy="2254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114" y="2670177"/>
            <a:ext cx="3294569" cy="225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0389" y="4079876"/>
            <a:ext cx="3268998" cy="225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352924" y="104555"/>
            <a:ext cx="4657725" cy="2462213"/>
          </a:xfrm>
          <a:prstGeom prst="rect">
            <a:avLst/>
          </a:prstGeom>
          <a:solidFill>
            <a:schemeClr val="accent2">
              <a:lumMod val="40000"/>
              <a:lumOff val="60000"/>
            </a:schemeClr>
          </a:solidFill>
        </p:spPr>
        <p:txBody>
          <a:bodyPr wrap="square" rtlCol="0">
            <a:spAutoFit/>
          </a:bodyPr>
          <a:lstStyle/>
          <a:p>
            <a:r>
              <a:rPr lang="en-US" sz="1400" dirty="0"/>
              <a:t>In transposition ciphers, no letters are replaced; they are simply rearranged. An example of this type of cipher is taking the FLANK EAST ATTACK AT DAWN message and transposing it to read NWAD TAKCATTA TSAE KNALF. In this example, the key is to reverse the letters</a:t>
            </a:r>
            <a:r>
              <a:rPr lang="en-US" sz="1400" dirty="0" smtClean="0"/>
              <a:t>.</a:t>
            </a:r>
          </a:p>
          <a:p>
            <a:endParaRPr lang="en-US" sz="1400" dirty="0"/>
          </a:p>
          <a:p>
            <a:r>
              <a:rPr lang="en-US" sz="1400" dirty="0"/>
              <a:t>Another example of a transposition cipher is known as the rail fence cipher. In this transposition, the words are spelled out as if they were a rail fence. They are staggered, some in front, some in the middle and some in back, across several parallel </a:t>
            </a:r>
            <a:r>
              <a:rPr lang="en-US" sz="1400" dirty="0" smtClean="0"/>
              <a:t>lines – </a:t>
            </a:r>
            <a:r>
              <a:rPr lang="en-US" sz="1400" dirty="0" smtClean="0">
                <a:solidFill>
                  <a:srgbClr val="FF0000"/>
                </a:solidFill>
              </a:rPr>
              <a:t>as shown below</a:t>
            </a:r>
            <a:endParaRPr lang="en-US" sz="1400" dirty="0">
              <a:solidFill>
                <a:srgbClr val="FF0000"/>
              </a:solidFill>
            </a:endParaRPr>
          </a:p>
        </p:txBody>
      </p:sp>
    </p:spTree>
    <p:extLst>
      <p:ext uri="{BB962C8B-B14F-4D97-AF65-F5344CB8AC3E}">
        <p14:creationId xmlns:p14="http://schemas.microsoft.com/office/powerpoint/2010/main" val="12433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Substitution Ciphers</a:t>
            </a:r>
            <a:endParaRPr lang="en-US" sz="3200" dirty="0"/>
          </a:p>
        </p:txBody>
      </p:sp>
      <p:sp>
        <p:nvSpPr>
          <p:cNvPr id="4" name="Text Placeholder 6"/>
          <p:cNvSpPr txBox="1">
            <a:spLocks/>
          </p:cNvSpPr>
          <p:nvPr/>
        </p:nvSpPr>
        <p:spPr>
          <a:xfrm>
            <a:off x="640080" y="1237488"/>
            <a:ext cx="6289638" cy="4329594"/>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err="1" smtClean="0"/>
              <a:t>xxxx</a:t>
            </a:r>
            <a:endParaRPr lang="en-US" sz="2000" dirty="0" smtClean="0"/>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6" y="1133475"/>
            <a:ext cx="3331640" cy="226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646" y="2627449"/>
            <a:ext cx="4709256" cy="221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4326" y="3953804"/>
            <a:ext cx="3331640" cy="2280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10075" y="438150"/>
            <a:ext cx="4552950" cy="2031325"/>
          </a:xfrm>
          <a:prstGeom prst="rect">
            <a:avLst/>
          </a:prstGeom>
          <a:solidFill>
            <a:schemeClr val="accent2">
              <a:lumMod val="40000"/>
              <a:lumOff val="60000"/>
            </a:schemeClr>
          </a:solidFill>
        </p:spPr>
        <p:txBody>
          <a:bodyPr wrap="square" rtlCol="0">
            <a:spAutoFit/>
          </a:bodyPr>
          <a:lstStyle/>
          <a:p>
            <a:r>
              <a:rPr lang="en-US" sz="1400" dirty="0"/>
              <a:t>Substitution ciphers substitute one letter for another. In their simplest form, substitution ciphers retain the letter frequency of the original message</a:t>
            </a:r>
            <a:r>
              <a:rPr lang="en-US" sz="1400" dirty="0" smtClean="0"/>
              <a:t>.</a:t>
            </a:r>
          </a:p>
          <a:p>
            <a:endParaRPr lang="en-US" sz="1400" dirty="0"/>
          </a:p>
          <a:p>
            <a:r>
              <a:rPr lang="en-US" sz="1400" dirty="0"/>
              <a:t>The Caesar cipher was a simple substitution cipher. For example, refer to the plaintext message in Figure 1. If the key used was 3, the letter A was moved three spaces to the right, resulting in an encoded message that used the letter D in place of the letter </a:t>
            </a:r>
            <a:r>
              <a:rPr lang="en-US" sz="1400" dirty="0" smtClean="0"/>
              <a:t>A</a:t>
            </a:r>
            <a:endParaRPr lang="en-US" sz="1400" dirty="0"/>
          </a:p>
        </p:txBody>
      </p:sp>
    </p:spTree>
    <p:extLst>
      <p:ext uri="{BB962C8B-B14F-4D97-AF65-F5344CB8AC3E}">
        <p14:creationId xmlns:p14="http://schemas.microsoft.com/office/powerpoint/2010/main" val="352480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One-Time Pad Ciphers</a:t>
            </a:r>
            <a:endParaRPr lang="en-US" sz="3200" dirty="0"/>
          </a:p>
        </p:txBody>
      </p:sp>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573213"/>
            <a:ext cx="5509652" cy="3913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49926" y="1652369"/>
            <a:ext cx="3019646" cy="3754874"/>
          </a:xfrm>
          <a:prstGeom prst="rect">
            <a:avLst/>
          </a:prstGeom>
          <a:solidFill>
            <a:schemeClr val="accent2">
              <a:lumMod val="40000"/>
              <a:lumOff val="60000"/>
            </a:schemeClr>
          </a:solidFill>
        </p:spPr>
        <p:txBody>
          <a:bodyPr wrap="square" rtlCol="0">
            <a:spAutoFit/>
          </a:bodyPr>
          <a:lstStyle/>
          <a:p>
            <a:r>
              <a:rPr lang="en-US" sz="1400" dirty="0"/>
              <a:t>Gilbert </a:t>
            </a:r>
            <a:r>
              <a:rPr lang="en-US" sz="1400" dirty="0" err="1"/>
              <a:t>Vernam</a:t>
            </a:r>
            <a:r>
              <a:rPr lang="en-US" sz="1400" dirty="0"/>
              <a:t> was an AT&amp;T Bell Labs engineer who, in 1917, invented, and later patented, the stream cipher displayed in Figure </a:t>
            </a:r>
            <a:r>
              <a:rPr lang="en-US" sz="1400" dirty="0" smtClean="0"/>
              <a:t>1 (refer to curriculum). </a:t>
            </a:r>
          </a:p>
          <a:p>
            <a:endParaRPr lang="en-US" sz="1400" dirty="0"/>
          </a:p>
          <a:p>
            <a:r>
              <a:rPr lang="en-US" sz="1400" dirty="0" smtClean="0"/>
              <a:t>He </a:t>
            </a:r>
            <a:r>
              <a:rPr lang="en-US" sz="1400" dirty="0"/>
              <a:t>also co-invented the one-time pad cipher. </a:t>
            </a:r>
            <a:r>
              <a:rPr lang="en-US" sz="1400" dirty="0" err="1"/>
              <a:t>Vernam</a:t>
            </a:r>
            <a:r>
              <a:rPr lang="en-US" sz="1400" dirty="0"/>
              <a:t> proposed a teletype cipher in which a prepared key consisting of an arbitrarily long, non-repeating sequence of numbers was kept on paper tape. It was then combined character by character with the plaintext message to produce the </a:t>
            </a:r>
            <a:r>
              <a:rPr lang="en-US" sz="1400" dirty="0" err="1"/>
              <a:t>ciphertext</a:t>
            </a:r>
            <a:r>
              <a:rPr lang="en-US" sz="1400" dirty="0"/>
              <a:t>. Figure 2 displays an example of a </a:t>
            </a:r>
            <a:r>
              <a:rPr lang="en-US" sz="1400" dirty="0" err="1"/>
              <a:t>Vernam</a:t>
            </a:r>
            <a:r>
              <a:rPr lang="en-US" sz="1400" dirty="0"/>
              <a:t> cipher teletype device.</a:t>
            </a:r>
            <a:endParaRPr lang="en-US" sz="1400" dirty="0"/>
          </a:p>
        </p:txBody>
      </p:sp>
    </p:spTree>
    <p:extLst>
      <p:ext uri="{BB962C8B-B14F-4D97-AF65-F5344CB8AC3E}">
        <p14:creationId xmlns:p14="http://schemas.microsoft.com/office/powerpoint/2010/main" val="320608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7.1.3:</a:t>
            </a:r>
            <a:br>
              <a:rPr lang="en-US" sz="2800" dirty="0" smtClean="0"/>
            </a:br>
            <a:r>
              <a:rPr lang="en-US" sz="2800" dirty="0" smtClean="0"/>
              <a:t>Cryptanalysis</a:t>
            </a:r>
            <a:endParaRPr lang="en-US" sz="2800" dirty="0"/>
          </a:p>
        </p:txBody>
      </p:sp>
    </p:spTree>
    <p:extLst>
      <p:ext uri="{BB962C8B-B14F-4D97-AF65-F5344CB8AC3E}">
        <p14:creationId xmlns:p14="http://schemas.microsoft.com/office/powerpoint/2010/main" val="40365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Cracking Code</a:t>
            </a:r>
            <a:endParaRPr lang="en-US" sz="3200" dirty="0"/>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788153"/>
            <a:ext cx="5391321" cy="3581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62845" y="1593638"/>
            <a:ext cx="3168503" cy="3970318"/>
          </a:xfrm>
          <a:prstGeom prst="rect">
            <a:avLst/>
          </a:prstGeom>
          <a:solidFill>
            <a:schemeClr val="accent2">
              <a:lumMod val="40000"/>
              <a:lumOff val="60000"/>
            </a:schemeClr>
          </a:solidFill>
        </p:spPr>
        <p:txBody>
          <a:bodyPr wrap="square" rtlCol="0">
            <a:spAutoFit/>
          </a:bodyPr>
          <a:lstStyle/>
          <a:p>
            <a:r>
              <a:rPr lang="en-US" dirty="0" smtClean="0"/>
              <a:t>For as long as there has been </a:t>
            </a:r>
            <a:r>
              <a:rPr lang="en-US" b="1" dirty="0" smtClean="0">
                <a:solidFill>
                  <a:srgbClr val="FF0000"/>
                </a:solidFill>
              </a:rPr>
              <a:t>cryptography</a:t>
            </a:r>
            <a:r>
              <a:rPr lang="en-US" dirty="0" smtClean="0"/>
              <a:t>, there has been </a:t>
            </a:r>
            <a:r>
              <a:rPr lang="en-US" b="1" dirty="0" smtClean="0">
                <a:solidFill>
                  <a:srgbClr val="FF0000"/>
                </a:solidFill>
              </a:rPr>
              <a:t>cryptanalysis</a:t>
            </a:r>
            <a:r>
              <a:rPr lang="en-US" dirty="0" smtClean="0"/>
              <a:t>. Cryptanalysis is the practice and study of determining the meaning of encrypted information (cracking the code), without access to the shared secret key.</a:t>
            </a:r>
          </a:p>
          <a:p>
            <a:endParaRPr lang="en-US" dirty="0"/>
          </a:p>
          <a:p>
            <a:r>
              <a:rPr lang="en-US" dirty="0"/>
              <a:t>The figure symbolizes that many keys must be tried before successfully breaking a code.</a:t>
            </a:r>
            <a:endParaRPr lang="en-US" dirty="0"/>
          </a:p>
        </p:txBody>
      </p:sp>
    </p:spTree>
    <p:extLst>
      <p:ext uri="{BB962C8B-B14F-4D97-AF65-F5344CB8AC3E}">
        <p14:creationId xmlns:p14="http://schemas.microsoft.com/office/powerpoint/2010/main" val="427312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65" y="4043488"/>
            <a:ext cx="3899802" cy="2334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a:xfrm>
            <a:off x="229702" y="104555"/>
            <a:ext cx="8588861" cy="838200"/>
          </a:xfrm>
        </p:spPr>
        <p:txBody>
          <a:bodyPr/>
          <a:lstStyle/>
          <a:p>
            <a:pPr>
              <a:lnSpc>
                <a:spcPct val="100000"/>
              </a:lnSpc>
            </a:pPr>
            <a:r>
              <a:rPr lang="en-US" sz="3200" dirty="0"/>
              <a:t>Methods for Cracking Code</a:t>
            </a:r>
          </a:p>
        </p:txBody>
      </p:sp>
      <p:sp>
        <p:nvSpPr>
          <p:cNvPr id="5" name="Text Placeholder 6"/>
          <p:cNvSpPr txBox="1">
            <a:spLocks/>
          </p:cNvSpPr>
          <p:nvPr/>
        </p:nvSpPr>
        <p:spPr>
          <a:xfrm>
            <a:off x="640080" y="1237488"/>
            <a:ext cx="7863840" cy="45765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Methods used for cryptanalysis:</a:t>
            </a:r>
          </a:p>
          <a:p>
            <a:r>
              <a:rPr lang="en-US" sz="1800" dirty="0" smtClean="0"/>
              <a:t>Brute-force method</a:t>
            </a:r>
          </a:p>
          <a:p>
            <a:r>
              <a:rPr lang="en-US" sz="1800" dirty="0" err="1" smtClean="0"/>
              <a:t>Ciphertext</a:t>
            </a:r>
            <a:r>
              <a:rPr lang="en-US" sz="1800" dirty="0" smtClean="0"/>
              <a:t> method</a:t>
            </a:r>
          </a:p>
          <a:p>
            <a:r>
              <a:rPr lang="en-US" sz="1800" dirty="0" smtClean="0"/>
              <a:t>Known-Plaintext method</a:t>
            </a:r>
          </a:p>
          <a:p>
            <a:r>
              <a:rPr lang="en-US" sz="1800" dirty="0" smtClean="0"/>
              <a:t>Chosen-Plaintext method</a:t>
            </a:r>
          </a:p>
          <a:p>
            <a:r>
              <a:rPr lang="en-US" sz="1800" dirty="0" smtClean="0"/>
              <a:t>Chosen-</a:t>
            </a:r>
            <a:r>
              <a:rPr lang="en-US" sz="1800" dirty="0" err="1" smtClean="0"/>
              <a:t>Ciphertext</a:t>
            </a:r>
            <a:r>
              <a:rPr lang="en-US" sz="1800" dirty="0" smtClean="0"/>
              <a:t> method</a:t>
            </a:r>
          </a:p>
          <a:p>
            <a:r>
              <a:rPr lang="en-US" sz="1800" dirty="0" smtClean="0"/>
              <a:t>Meet-in-the-Middle method</a:t>
            </a:r>
          </a:p>
        </p:txBody>
      </p:sp>
      <p:sp>
        <p:nvSpPr>
          <p:cNvPr id="2" name="TextBox 1"/>
          <p:cNvSpPr txBox="1"/>
          <p:nvPr/>
        </p:nvSpPr>
        <p:spPr>
          <a:xfrm>
            <a:off x="5409846" y="359736"/>
            <a:ext cx="3519376" cy="5909310"/>
          </a:xfrm>
          <a:prstGeom prst="rect">
            <a:avLst/>
          </a:prstGeom>
          <a:solidFill>
            <a:schemeClr val="accent2">
              <a:lumMod val="40000"/>
              <a:lumOff val="60000"/>
            </a:schemeClr>
          </a:solidFill>
        </p:spPr>
        <p:txBody>
          <a:bodyPr wrap="square" rtlCol="0">
            <a:spAutoFit/>
          </a:bodyPr>
          <a:lstStyle/>
          <a:p>
            <a:r>
              <a:rPr lang="en-US" sz="1400" b="1" dirty="0"/>
              <a:t>Brute-force method</a:t>
            </a:r>
            <a:r>
              <a:rPr lang="en-US" sz="1400" dirty="0"/>
              <a:t> - The attacker tries every possible key knowing that eventually one of them will work.</a:t>
            </a:r>
          </a:p>
          <a:p>
            <a:endParaRPr lang="en-US" sz="1400" b="1" dirty="0" smtClean="0"/>
          </a:p>
          <a:p>
            <a:r>
              <a:rPr lang="en-US" sz="1400" b="1" dirty="0" err="1" smtClean="0"/>
              <a:t>Ciphertext</a:t>
            </a:r>
            <a:r>
              <a:rPr lang="en-US" sz="1400" dirty="0"/>
              <a:t> </a:t>
            </a:r>
            <a:r>
              <a:rPr lang="en-US" sz="1400" b="1" dirty="0"/>
              <a:t>method</a:t>
            </a:r>
            <a:r>
              <a:rPr lang="en-US" sz="1400" dirty="0"/>
              <a:t> - The attacker has the </a:t>
            </a:r>
            <a:r>
              <a:rPr lang="en-US" sz="1400" dirty="0" err="1"/>
              <a:t>ciphertext</a:t>
            </a:r>
            <a:r>
              <a:rPr lang="en-US" sz="1400" dirty="0"/>
              <a:t> of several encrypted messages but no knowledge of the underlying plaintext.</a:t>
            </a:r>
          </a:p>
          <a:p>
            <a:endParaRPr lang="en-US" sz="1400" b="1" dirty="0" smtClean="0"/>
          </a:p>
          <a:p>
            <a:r>
              <a:rPr lang="en-US" sz="1400" b="1" dirty="0" smtClean="0"/>
              <a:t>Known-Plaintext </a:t>
            </a:r>
            <a:r>
              <a:rPr lang="en-US" sz="1400" b="1" dirty="0"/>
              <a:t>method</a:t>
            </a:r>
            <a:r>
              <a:rPr lang="en-US" sz="1400" dirty="0"/>
              <a:t> - The attacker has access to the </a:t>
            </a:r>
            <a:r>
              <a:rPr lang="en-US" sz="1400" dirty="0" err="1"/>
              <a:t>ciphertext</a:t>
            </a:r>
            <a:r>
              <a:rPr lang="en-US" sz="1400" dirty="0"/>
              <a:t> of several messages and knows something about the plaintext underlying that </a:t>
            </a:r>
            <a:r>
              <a:rPr lang="en-US" sz="1400" dirty="0" err="1"/>
              <a:t>ciphertext</a:t>
            </a:r>
            <a:r>
              <a:rPr lang="en-US" sz="1400" dirty="0"/>
              <a:t>.</a:t>
            </a:r>
          </a:p>
          <a:p>
            <a:endParaRPr lang="en-US" sz="1400" b="1" dirty="0" smtClean="0"/>
          </a:p>
          <a:p>
            <a:r>
              <a:rPr lang="en-US" sz="1400" b="1" dirty="0" smtClean="0"/>
              <a:t>Chosen-Plaintext </a:t>
            </a:r>
            <a:r>
              <a:rPr lang="en-US" sz="1400" b="1" dirty="0"/>
              <a:t>method</a:t>
            </a:r>
            <a:r>
              <a:rPr lang="en-US" sz="1400" dirty="0"/>
              <a:t> - The </a:t>
            </a:r>
            <a:endParaRPr lang="en-US" sz="1400" dirty="0" smtClean="0"/>
          </a:p>
          <a:p>
            <a:r>
              <a:rPr lang="en-US" sz="1400" dirty="0" smtClean="0"/>
              <a:t>attacker </a:t>
            </a:r>
            <a:r>
              <a:rPr lang="en-US" sz="1400" dirty="0"/>
              <a:t>chooses which data the encryption device encrypts and observes the </a:t>
            </a:r>
            <a:r>
              <a:rPr lang="en-US" sz="1400" dirty="0" err="1"/>
              <a:t>ciphertext</a:t>
            </a:r>
            <a:r>
              <a:rPr lang="en-US" sz="1400" dirty="0"/>
              <a:t> output.</a:t>
            </a:r>
          </a:p>
          <a:p>
            <a:endParaRPr lang="en-US" sz="1400" b="1" dirty="0" smtClean="0"/>
          </a:p>
          <a:p>
            <a:r>
              <a:rPr lang="en-US" sz="1400" b="1" dirty="0" smtClean="0"/>
              <a:t>Chosen-</a:t>
            </a:r>
            <a:r>
              <a:rPr lang="en-US" sz="1400" b="1" dirty="0" err="1" smtClean="0"/>
              <a:t>Ciphertext</a:t>
            </a:r>
            <a:r>
              <a:rPr lang="en-US" sz="1400" b="1" dirty="0" smtClean="0"/>
              <a:t> </a:t>
            </a:r>
            <a:r>
              <a:rPr lang="en-US" sz="1400" b="1" dirty="0"/>
              <a:t>method</a:t>
            </a:r>
            <a:r>
              <a:rPr lang="en-US" sz="1400" dirty="0"/>
              <a:t> - The attacker can choose different </a:t>
            </a:r>
            <a:r>
              <a:rPr lang="en-US" sz="1400" dirty="0" err="1"/>
              <a:t>ciphertext</a:t>
            </a:r>
            <a:r>
              <a:rPr lang="en-US" sz="1400" dirty="0"/>
              <a:t> to be decrypted and has access to the decrypted plaintext.</a:t>
            </a:r>
          </a:p>
          <a:p>
            <a:endParaRPr lang="en-US" sz="1400" b="1" dirty="0" smtClean="0"/>
          </a:p>
          <a:p>
            <a:r>
              <a:rPr lang="en-US" sz="1400" b="1" dirty="0" smtClean="0"/>
              <a:t>Meet-in-the-Middle</a:t>
            </a:r>
            <a:r>
              <a:rPr lang="en-US" sz="1400" dirty="0"/>
              <a:t> </a:t>
            </a:r>
            <a:r>
              <a:rPr lang="en-US" sz="1400" b="1" dirty="0"/>
              <a:t>method</a:t>
            </a:r>
            <a:r>
              <a:rPr lang="en-US" sz="1400" dirty="0"/>
              <a:t> - The attacker knows a portion of the plaintext and the corresponding </a:t>
            </a:r>
            <a:r>
              <a:rPr lang="en-US" sz="1400" dirty="0" err="1"/>
              <a:t>ciphertext</a:t>
            </a:r>
            <a:r>
              <a:rPr lang="en-US" sz="1400" dirty="0" smtClean="0"/>
              <a:t>.</a:t>
            </a:r>
            <a:endParaRPr lang="en-US" sz="1400" dirty="0"/>
          </a:p>
        </p:txBody>
      </p:sp>
      <p:sp>
        <p:nvSpPr>
          <p:cNvPr id="3" name="TextBox 2"/>
          <p:cNvSpPr txBox="1"/>
          <p:nvPr/>
        </p:nvSpPr>
        <p:spPr>
          <a:xfrm>
            <a:off x="74429" y="4327451"/>
            <a:ext cx="2126512" cy="1954381"/>
          </a:xfrm>
          <a:prstGeom prst="rect">
            <a:avLst/>
          </a:prstGeom>
          <a:solidFill>
            <a:schemeClr val="accent2">
              <a:lumMod val="40000"/>
              <a:lumOff val="60000"/>
            </a:schemeClr>
          </a:solidFill>
        </p:spPr>
        <p:txBody>
          <a:bodyPr wrap="square" rtlCol="0">
            <a:spAutoFit/>
          </a:bodyPr>
          <a:lstStyle/>
          <a:p>
            <a:r>
              <a:rPr lang="en-US" sz="1100" dirty="0"/>
              <a:t>The simplest method to understand is the brute-force method. For example, if a thief attempted to steal a bicycle secured with the combination lock displayed in the figure, they would have to attempt a maximum of 10,000 different possibilities (0000 to 9999). All encryption algorithms are vulnerable to this attack</a:t>
            </a:r>
            <a:endParaRPr lang="en-US" sz="1100" dirty="0"/>
          </a:p>
        </p:txBody>
      </p:sp>
    </p:spTree>
    <p:extLst>
      <p:ext uri="{BB962C8B-B14F-4D97-AF65-F5344CB8AC3E}">
        <p14:creationId xmlns:p14="http://schemas.microsoft.com/office/powerpoint/2010/main" val="200055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Methods for Cracking Code</a:t>
            </a:r>
          </a:p>
        </p:txBody>
      </p:sp>
      <p:sp>
        <p:nvSpPr>
          <p:cNvPr id="5" name="Text Placeholder 6"/>
          <p:cNvSpPr txBox="1">
            <a:spLocks/>
          </p:cNvSpPr>
          <p:nvPr/>
        </p:nvSpPr>
        <p:spPr>
          <a:xfrm>
            <a:off x="4869181" y="1942338"/>
            <a:ext cx="3703320" cy="41986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Frequency Analysis of the English Alphabet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56513"/>
            <a:ext cx="4267200" cy="3109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600" y="3996653"/>
            <a:ext cx="4606925" cy="2276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6"/>
          <p:cNvSpPr txBox="1">
            <a:spLocks/>
          </p:cNvSpPr>
          <p:nvPr/>
        </p:nvSpPr>
        <p:spPr>
          <a:xfrm>
            <a:off x="304800" y="4924914"/>
            <a:ext cx="3703320" cy="41986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Deciphering Using Frequency Analysis</a:t>
            </a:r>
          </a:p>
        </p:txBody>
      </p:sp>
      <p:sp>
        <p:nvSpPr>
          <p:cNvPr id="2" name="TextBox 1"/>
          <p:cNvSpPr txBox="1"/>
          <p:nvPr/>
        </p:nvSpPr>
        <p:spPr>
          <a:xfrm>
            <a:off x="4614529" y="2611469"/>
            <a:ext cx="4497572" cy="1600438"/>
          </a:xfrm>
          <a:prstGeom prst="rect">
            <a:avLst/>
          </a:prstGeom>
          <a:solidFill>
            <a:schemeClr val="accent2">
              <a:lumMod val="40000"/>
              <a:lumOff val="60000"/>
            </a:schemeClr>
          </a:solidFill>
        </p:spPr>
        <p:txBody>
          <a:bodyPr wrap="square" rtlCol="0">
            <a:spAutoFit/>
          </a:bodyPr>
          <a:lstStyle/>
          <a:p>
            <a:r>
              <a:rPr lang="en-US" sz="1400" dirty="0"/>
              <a:t>In the Caesar ciphered message IODQN HDVW DWWDFN DW GDZQ, shown in Figure 2, the cipher letter D appears six times while the cipher letter W appears four times. There is a good possibility that the cipher letters D and W represent either the plaintext E, T or A. In this case, the D represents the letter A, and the W represents the letter T</a:t>
            </a:r>
            <a:r>
              <a:rPr lang="en-US" sz="1400" dirty="0" smtClean="0"/>
              <a:t>.</a:t>
            </a:r>
            <a:endParaRPr lang="en-US" sz="1400" dirty="0"/>
          </a:p>
        </p:txBody>
      </p:sp>
    </p:spTree>
    <p:extLst>
      <p:ext uri="{BB962C8B-B14F-4D97-AF65-F5344CB8AC3E}">
        <p14:creationId xmlns:p14="http://schemas.microsoft.com/office/powerpoint/2010/main" val="267581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7.1.4:</a:t>
            </a:r>
            <a:br>
              <a:rPr lang="en-US" sz="2800" dirty="0" smtClean="0"/>
            </a:br>
            <a:r>
              <a:rPr lang="en-US" sz="2800" dirty="0" smtClean="0"/>
              <a:t>Cryptology</a:t>
            </a:r>
            <a:endParaRPr lang="en-US" sz="2800" dirty="0"/>
          </a:p>
        </p:txBody>
      </p:sp>
      <p:sp>
        <p:nvSpPr>
          <p:cNvPr id="2" name="TextBox 1"/>
          <p:cNvSpPr txBox="1"/>
          <p:nvPr/>
        </p:nvSpPr>
        <p:spPr>
          <a:xfrm>
            <a:off x="3062177" y="574158"/>
            <a:ext cx="5518297" cy="3139321"/>
          </a:xfrm>
          <a:prstGeom prst="rect">
            <a:avLst/>
          </a:prstGeom>
          <a:solidFill>
            <a:schemeClr val="accent2">
              <a:lumMod val="40000"/>
              <a:lumOff val="60000"/>
            </a:schemeClr>
          </a:solidFill>
        </p:spPr>
        <p:txBody>
          <a:bodyPr wrap="square" rtlCol="0">
            <a:spAutoFit/>
          </a:bodyPr>
          <a:lstStyle/>
          <a:p>
            <a:r>
              <a:rPr lang="en-US" dirty="0"/>
              <a:t>Cryptology is the science of making and breaking secret codes. As shown in the figure, cryptology combines two separate disciplines:</a:t>
            </a:r>
          </a:p>
          <a:p>
            <a:r>
              <a:rPr lang="en-US" b="1" dirty="0"/>
              <a:t>Cryptography</a:t>
            </a:r>
            <a:r>
              <a:rPr lang="en-US" dirty="0"/>
              <a:t> - the development and use of codes</a:t>
            </a:r>
          </a:p>
          <a:p>
            <a:r>
              <a:rPr lang="en-US" b="1" dirty="0"/>
              <a:t>Cryptanalysis</a:t>
            </a:r>
            <a:r>
              <a:rPr lang="en-US" dirty="0"/>
              <a:t> - the breaking of those codes</a:t>
            </a:r>
          </a:p>
          <a:p>
            <a:endParaRPr lang="en-US" dirty="0" smtClean="0"/>
          </a:p>
          <a:p>
            <a:r>
              <a:rPr lang="en-US" dirty="0" smtClean="0"/>
              <a:t>There </a:t>
            </a:r>
            <a:r>
              <a:rPr lang="en-US" dirty="0"/>
              <a:t>is a symbiotic relationship between the two disciplines because each makes the other one stronger. National security organizations employ practitioners of both disciplines and put them to work against each other</a:t>
            </a:r>
            <a:r>
              <a:rPr lang="en-US" dirty="0" smtClean="0"/>
              <a:t>.</a:t>
            </a:r>
            <a:endParaRPr lang="en-US" dirty="0"/>
          </a:p>
        </p:txBody>
      </p:sp>
    </p:spTree>
    <p:extLst>
      <p:ext uri="{BB962C8B-B14F-4D97-AF65-F5344CB8AC3E}">
        <p14:creationId xmlns:p14="http://schemas.microsoft.com/office/powerpoint/2010/main" val="291983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Making and Breaking Secret Codes</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706" y="1357312"/>
            <a:ext cx="6260588" cy="4719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06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400" dirty="0" smtClean="0"/>
              <a:t>Chapter Outline</a:t>
            </a:r>
            <a:endParaRPr lang="en-US" sz="4400" dirty="0"/>
          </a:p>
        </p:txBody>
      </p:sp>
      <p:sp>
        <p:nvSpPr>
          <p:cNvPr id="12" name="Text Placeholder 11"/>
          <p:cNvSpPr>
            <a:spLocks noGrp="1"/>
          </p:cNvSpPr>
          <p:nvPr>
            <p:ph type="body" sz="quarter" idx="11"/>
          </p:nvPr>
        </p:nvSpPr>
        <p:spPr/>
        <p:txBody>
          <a:bodyPr/>
          <a:lstStyle/>
          <a:p>
            <a:r>
              <a:rPr lang="en-US" dirty="0" smtClean="0">
                <a:solidFill>
                  <a:schemeClr val="tx2"/>
                </a:solidFill>
              </a:rPr>
              <a:t>7.0 Introduction</a:t>
            </a:r>
          </a:p>
          <a:p>
            <a:r>
              <a:rPr lang="en-US" dirty="0" smtClean="0">
                <a:solidFill>
                  <a:schemeClr val="tx2"/>
                </a:solidFill>
              </a:rPr>
              <a:t>7.1 Cryptographic Services</a:t>
            </a:r>
          </a:p>
          <a:p>
            <a:r>
              <a:rPr lang="en-US" dirty="0" smtClean="0">
                <a:solidFill>
                  <a:schemeClr val="tx2"/>
                </a:solidFill>
              </a:rPr>
              <a:t>7.2 Basic Integrity and Authenticity</a:t>
            </a:r>
          </a:p>
          <a:p>
            <a:r>
              <a:rPr lang="en-US" dirty="0" smtClean="0">
                <a:solidFill>
                  <a:schemeClr val="tx2"/>
                </a:solidFill>
              </a:rPr>
              <a:t>7.3 Confidentiality</a:t>
            </a:r>
          </a:p>
          <a:p>
            <a:r>
              <a:rPr lang="en-US" dirty="0" smtClean="0">
                <a:solidFill>
                  <a:schemeClr val="tx2"/>
                </a:solidFill>
              </a:rPr>
              <a:t>7.4 Public Key Cryptography</a:t>
            </a:r>
          </a:p>
          <a:p>
            <a:r>
              <a:rPr lang="en-US" dirty="0" smtClean="0">
                <a:solidFill>
                  <a:schemeClr val="tx2"/>
                </a:solidFill>
              </a:rPr>
              <a:t>7.5 Summary</a:t>
            </a:r>
          </a:p>
        </p:txBody>
      </p:sp>
    </p:spTree>
    <p:extLst>
      <p:ext uri="{BB962C8B-B14F-4D97-AF65-F5344CB8AC3E}">
        <p14:creationId xmlns:p14="http://schemas.microsoft.com/office/powerpoint/2010/main" val="33054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Cryptanalysis</a:t>
            </a:r>
            <a:endParaRPr lang="en-US" sz="32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966" y="1051107"/>
            <a:ext cx="6014929" cy="4999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9702" y="2338923"/>
            <a:ext cx="2651721" cy="3785652"/>
          </a:xfrm>
          <a:prstGeom prst="rect">
            <a:avLst/>
          </a:prstGeom>
          <a:solidFill>
            <a:schemeClr val="accent2">
              <a:lumMod val="40000"/>
              <a:lumOff val="60000"/>
            </a:schemeClr>
          </a:solidFill>
        </p:spPr>
        <p:txBody>
          <a:bodyPr wrap="square" rtlCol="0">
            <a:spAutoFit/>
          </a:bodyPr>
          <a:lstStyle/>
          <a:p>
            <a:r>
              <a:rPr lang="en-US" sz="1600" dirty="0"/>
              <a:t>Cryptanalysis is often used by governments in military and diplomatic surveillance, by enterprises in testing the strength of security procedures, and by malicious hackers in exploiting weaknesses in websites.</a:t>
            </a:r>
          </a:p>
          <a:p>
            <a:r>
              <a:rPr lang="en-US" sz="1600" dirty="0"/>
              <a:t>Cryptanalysts are individuals who perform cryptanalysis to crack secret codes. A sample job description is displayed in the </a:t>
            </a:r>
            <a:r>
              <a:rPr lang="en-US" sz="1600" dirty="0" smtClean="0"/>
              <a:t>figure</a:t>
            </a:r>
            <a:endParaRPr lang="en-US" sz="1600" dirty="0"/>
          </a:p>
        </p:txBody>
      </p:sp>
    </p:spTree>
    <p:extLst>
      <p:ext uri="{BB962C8B-B14F-4D97-AF65-F5344CB8AC3E}">
        <p14:creationId xmlns:p14="http://schemas.microsoft.com/office/powerpoint/2010/main" val="59222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The Secret is in the Keys</a:t>
            </a: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53" y="2722015"/>
            <a:ext cx="4787777" cy="1259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20586" y="744291"/>
            <a:ext cx="3763926" cy="5262979"/>
          </a:xfrm>
          <a:prstGeom prst="rect">
            <a:avLst/>
          </a:prstGeom>
          <a:solidFill>
            <a:schemeClr val="accent2">
              <a:lumMod val="40000"/>
              <a:lumOff val="60000"/>
            </a:schemeClr>
          </a:solidFill>
        </p:spPr>
        <p:txBody>
          <a:bodyPr wrap="square" rtlCol="0">
            <a:spAutoFit/>
          </a:bodyPr>
          <a:lstStyle/>
          <a:p>
            <a:r>
              <a:rPr lang="en-US" sz="1600" dirty="0"/>
              <a:t>In the world of communications and networking, authentication, integrity, and data confidentiality are implemented in many ways using various protocols and algorithms. The choice of protocol and algorithm varies based on the level of security required to meet the goals of the network security policy</a:t>
            </a:r>
            <a:r>
              <a:rPr lang="en-US" sz="1600" dirty="0" smtClean="0"/>
              <a:t>.</a:t>
            </a:r>
          </a:p>
          <a:p>
            <a:endParaRPr lang="en-US" sz="1600" dirty="0"/>
          </a:p>
          <a:p>
            <a:r>
              <a:rPr lang="en-US" sz="1600" dirty="0"/>
              <a:t>As an example, for message integrity, message-digest 5 (MD5) is faster but less secure than Secure Hash Algorithm 2 (SHA2). Confidentiality can be implemented using DES, 3DES, or the very secure AES. Again, the choice varies depending on the security requirements specified in the network security policy document. The table in the figure lists common cryptographic hashes, protocols, and algorithms</a:t>
            </a:r>
            <a:endParaRPr lang="en-US" sz="1600" dirty="0"/>
          </a:p>
        </p:txBody>
      </p:sp>
    </p:spTree>
    <p:extLst>
      <p:ext uri="{BB962C8B-B14F-4D97-AF65-F5344CB8AC3E}">
        <p14:creationId xmlns:p14="http://schemas.microsoft.com/office/powerpoint/2010/main" val="198494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57400"/>
            <a:ext cx="8112125" cy="680748"/>
          </a:xfrm>
        </p:spPr>
        <p:txBody>
          <a:bodyPr/>
          <a:lstStyle/>
          <a:p>
            <a:r>
              <a:rPr lang="en-US" sz="4000" dirty="0" smtClean="0"/>
              <a:t>Section 7.2:</a:t>
            </a:r>
            <a:br>
              <a:rPr lang="en-US" sz="4000" dirty="0" smtClean="0"/>
            </a:br>
            <a:r>
              <a:rPr lang="en-US" sz="4000" dirty="0" smtClean="0"/>
              <a:t>Basic Integrity and Authenticity</a:t>
            </a:r>
            <a:endParaRPr lang="en-US" sz="4000" dirty="0"/>
          </a:p>
        </p:txBody>
      </p:sp>
      <p:sp>
        <p:nvSpPr>
          <p:cNvPr id="5" name="Text Placeholder 6"/>
          <p:cNvSpPr txBox="1">
            <a:spLocks/>
          </p:cNvSpPr>
          <p:nvPr/>
        </p:nvSpPr>
        <p:spPr>
          <a:xfrm>
            <a:off x="419100" y="2921508"/>
            <a:ext cx="8577072" cy="261868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Upon completion of the section, you should be able to:</a:t>
            </a:r>
          </a:p>
          <a:p>
            <a:r>
              <a:rPr lang="en-US" sz="1800" dirty="0"/>
              <a:t>Describe the purpose of cryptographic hashes. </a:t>
            </a:r>
            <a:endParaRPr lang="en-US" sz="1800" dirty="0" smtClean="0"/>
          </a:p>
          <a:p>
            <a:r>
              <a:rPr lang="en-US" sz="1800" dirty="0"/>
              <a:t>Explain how MD5 and SHA-1 are used to secure data communications.</a:t>
            </a:r>
          </a:p>
          <a:p>
            <a:r>
              <a:rPr lang="en-US" sz="1800" dirty="0"/>
              <a:t>Describe authenticity with HMAC</a:t>
            </a:r>
            <a:r>
              <a:rPr lang="en-US" sz="1800" dirty="0" smtClean="0"/>
              <a:t>.</a:t>
            </a:r>
          </a:p>
          <a:p>
            <a:r>
              <a:rPr lang="en-US" sz="1800" dirty="0"/>
              <a:t>Describe the components of key management.</a:t>
            </a:r>
          </a:p>
        </p:txBody>
      </p:sp>
    </p:spTree>
    <p:extLst>
      <p:ext uri="{BB962C8B-B14F-4D97-AF65-F5344CB8AC3E}">
        <p14:creationId xmlns:p14="http://schemas.microsoft.com/office/powerpoint/2010/main" val="19984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7.2.1:</a:t>
            </a:r>
            <a:br>
              <a:rPr lang="en-US" sz="2800" dirty="0" smtClean="0"/>
            </a:br>
            <a:r>
              <a:rPr lang="en-US" sz="2800" dirty="0" smtClean="0"/>
              <a:t>Cryptographic Hashes</a:t>
            </a:r>
            <a:endParaRPr lang="en-US" sz="2800" dirty="0"/>
          </a:p>
        </p:txBody>
      </p:sp>
    </p:spTree>
    <p:extLst>
      <p:ext uri="{BB962C8B-B14F-4D97-AF65-F5344CB8AC3E}">
        <p14:creationId xmlns:p14="http://schemas.microsoft.com/office/powerpoint/2010/main" val="135547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Cryptographic Hash Function</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195572"/>
            <a:ext cx="4803017" cy="477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582093" y="1329070"/>
            <a:ext cx="3125972" cy="4401205"/>
          </a:xfrm>
          <a:prstGeom prst="rect">
            <a:avLst/>
          </a:prstGeom>
          <a:solidFill>
            <a:schemeClr val="accent2">
              <a:lumMod val="40000"/>
              <a:lumOff val="60000"/>
            </a:schemeClr>
          </a:solidFill>
        </p:spPr>
        <p:txBody>
          <a:bodyPr wrap="square" rtlCol="0">
            <a:spAutoFit/>
          </a:bodyPr>
          <a:lstStyle/>
          <a:p>
            <a:r>
              <a:rPr lang="en-US" sz="1400" dirty="0"/>
              <a:t>Hashes are used for integrity assurance. As shown in the figure, a hash function takes binary data, called the message, and produces a fixed-length, condensed representation, called the hash. The resulting hash is also sometimes called the message digest, digest, or digital fingerprint</a:t>
            </a:r>
            <a:r>
              <a:rPr lang="en-US" sz="1400" dirty="0" smtClean="0"/>
              <a:t>.</a:t>
            </a:r>
          </a:p>
          <a:p>
            <a:endParaRPr lang="en-US" sz="1400" dirty="0"/>
          </a:p>
          <a:p>
            <a:r>
              <a:rPr lang="en-US" sz="1400" dirty="0"/>
              <a:t>Hashing is based on a one-way mathematical function that is relatively easy to compute, but significantly harder to reverse. Grinding coffee is a good analogy of a one-way function. It is easy to grind coffee beans, but it is almost impossible to put all of the tiny pieces back together to rebuild the original beans.</a:t>
            </a:r>
            <a:endParaRPr lang="en-US" sz="1400" dirty="0"/>
          </a:p>
        </p:txBody>
      </p:sp>
    </p:spTree>
    <p:extLst>
      <p:ext uri="{BB962C8B-B14F-4D97-AF65-F5344CB8AC3E}">
        <p14:creationId xmlns:p14="http://schemas.microsoft.com/office/powerpoint/2010/main" val="146735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Cryptographic Hash Function Properties</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134" y="1466850"/>
            <a:ext cx="8029732"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219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Well-Known </a:t>
            </a:r>
            <a:r>
              <a:rPr lang="en-US" sz="3200" dirty="0"/>
              <a:t>Hash </a:t>
            </a:r>
            <a:r>
              <a:rPr lang="en-US" sz="3200" dirty="0" smtClean="0"/>
              <a:t>Functions</a:t>
            </a:r>
            <a:endParaRPr lang="en-US" sz="3200" dirty="0"/>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133" y="2493963"/>
            <a:ext cx="8603735" cy="2401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294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7.2.2:</a:t>
            </a:r>
            <a:br>
              <a:rPr lang="en-US" sz="2800" dirty="0" smtClean="0"/>
            </a:br>
            <a:r>
              <a:rPr lang="en-US" sz="2800" dirty="0" smtClean="0"/>
              <a:t>Integrity with MD5, SHA-1, and SHA-2</a:t>
            </a:r>
            <a:endParaRPr lang="en-US" sz="2800" dirty="0"/>
          </a:p>
        </p:txBody>
      </p:sp>
    </p:spTree>
    <p:extLst>
      <p:ext uri="{BB962C8B-B14F-4D97-AF65-F5344CB8AC3E}">
        <p14:creationId xmlns:p14="http://schemas.microsoft.com/office/powerpoint/2010/main" val="20105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Message Digest 5 Algorithm</a:t>
            </a:r>
            <a:endParaRPr lang="en-US" sz="3200" dirty="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95" y="1238249"/>
            <a:ext cx="3228975" cy="484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25433" y="1238249"/>
            <a:ext cx="4774018" cy="4770537"/>
          </a:xfrm>
          <a:prstGeom prst="rect">
            <a:avLst/>
          </a:prstGeom>
          <a:solidFill>
            <a:schemeClr val="accent2">
              <a:lumMod val="40000"/>
              <a:lumOff val="60000"/>
            </a:schemeClr>
          </a:solidFill>
        </p:spPr>
        <p:txBody>
          <a:bodyPr wrap="square" rtlCol="0">
            <a:spAutoFit/>
          </a:bodyPr>
          <a:lstStyle/>
          <a:p>
            <a:r>
              <a:rPr lang="en-US" sz="1600" dirty="0"/>
              <a:t>The MD5 algorithm is a hashing algorithm that was developed by Ron </a:t>
            </a:r>
            <a:r>
              <a:rPr lang="en-US" sz="1600" dirty="0" err="1"/>
              <a:t>Rivest</a:t>
            </a:r>
            <a:r>
              <a:rPr lang="en-US" sz="1600" dirty="0"/>
              <a:t> and is used in a variety of Internet applications today</a:t>
            </a:r>
            <a:r>
              <a:rPr lang="en-US" sz="1600" dirty="0" smtClean="0"/>
              <a:t>.</a:t>
            </a:r>
          </a:p>
          <a:p>
            <a:endParaRPr lang="en-US" sz="1600" dirty="0"/>
          </a:p>
          <a:p>
            <a:r>
              <a:rPr lang="en-US" sz="1600" dirty="0"/>
              <a:t>MD5 is a one-way function that makes it easy to compute a hash from the given input data but makes it very difficult to compute input data given only a hash value. MD5 is essentially a complex sequence of simple binary operations, such as exclusive OR (XOR) and rotations, which are performed on input data and produce a 128-bit hashed message digest, as shown in the figure.</a:t>
            </a:r>
          </a:p>
          <a:p>
            <a:endParaRPr lang="en-US" sz="1600" dirty="0" smtClean="0"/>
          </a:p>
          <a:p>
            <a:r>
              <a:rPr lang="en-US" sz="1600" dirty="0"/>
              <a:t>MD5 is now considered a legacy algorithm and should be avoided. MD5 should be used only when no better alternatives are available, such as when interoperating with legacy equipment. It is recommended that MD5 be phased out and replaced with a stronger algorithm such as SHA-2.</a:t>
            </a:r>
            <a:endParaRPr lang="en-US" sz="1600" dirty="0"/>
          </a:p>
        </p:txBody>
      </p:sp>
    </p:spTree>
    <p:extLst>
      <p:ext uri="{BB962C8B-B14F-4D97-AF65-F5344CB8AC3E}">
        <p14:creationId xmlns:p14="http://schemas.microsoft.com/office/powerpoint/2010/main" val="79628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Secure Hash Algorithm</a:t>
            </a:r>
            <a:endParaRPr lang="en-US" sz="3200"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012" y="1121561"/>
            <a:ext cx="2974340" cy="496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820721" y="1589267"/>
            <a:ext cx="3997842" cy="4031873"/>
          </a:xfrm>
          <a:prstGeom prst="rect">
            <a:avLst/>
          </a:prstGeom>
          <a:solidFill>
            <a:schemeClr val="accent2">
              <a:lumMod val="40000"/>
              <a:lumOff val="60000"/>
            </a:schemeClr>
          </a:solidFill>
        </p:spPr>
        <p:txBody>
          <a:bodyPr wrap="square" rtlCol="0">
            <a:spAutoFit/>
          </a:bodyPr>
          <a:lstStyle/>
          <a:p>
            <a:r>
              <a:rPr lang="en-US" sz="1600" dirty="0"/>
              <a:t>The U.S. National Institute of Standards and Technology (NIST) developed SHA, the algorithm specified in the Secure Hash Standard (SHS). SHA-1, published in 1994, corrected an unpublished flaw in SHA. The SHA design is very similar to the MD5 hash functions that Ron </a:t>
            </a:r>
            <a:r>
              <a:rPr lang="en-US" sz="1600" dirty="0" err="1"/>
              <a:t>Rivest</a:t>
            </a:r>
            <a:r>
              <a:rPr lang="en-US" sz="1600" dirty="0"/>
              <a:t> developed</a:t>
            </a:r>
            <a:r>
              <a:rPr lang="en-US" sz="1600" dirty="0" smtClean="0"/>
              <a:t>.</a:t>
            </a:r>
          </a:p>
          <a:p>
            <a:endParaRPr lang="en-US" sz="1600" dirty="0"/>
          </a:p>
          <a:p>
            <a:r>
              <a:rPr lang="en-US" sz="1600" dirty="0"/>
              <a:t>The SHA-1 algorithm takes a message of less than 2^64 bits in length and produces a 160-bit message digest. The algorithm is slightly slower than MD5, but the larger message digest makes it more secure against brute-force collision and inversion attacks</a:t>
            </a:r>
            <a:endParaRPr lang="en-US" sz="1600" dirty="0"/>
          </a:p>
        </p:txBody>
      </p:sp>
    </p:spTree>
    <p:extLst>
      <p:ext uri="{BB962C8B-B14F-4D97-AF65-F5344CB8AC3E}">
        <p14:creationId xmlns:p14="http://schemas.microsoft.com/office/powerpoint/2010/main" val="409974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174124"/>
            <a:ext cx="8112125" cy="696192"/>
          </a:xfrm>
        </p:spPr>
        <p:txBody>
          <a:bodyPr/>
          <a:lstStyle/>
          <a:p>
            <a:r>
              <a:rPr lang="en-US" sz="4000" dirty="0" smtClean="0"/>
              <a:t>Section 7.1:</a:t>
            </a:r>
            <a:br>
              <a:rPr lang="en-US" sz="4000" dirty="0" smtClean="0"/>
            </a:br>
            <a:r>
              <a:rPr lang="en-US" sz="4000" dirty="0" smtClean="0"/>
              <a:t>Cryptographic Services</a:t>
            </a:r>
            <a:endParaRPr lang="en-US" sz="4000" dirty="0"/>
          </a:p>
        </p:txBody>
      </p:sp>
      <p:sp>
        <p:nvSpPr>
          <p:cNvPr id="5" name="Text Placeholder 6"/>
          <p:cNvSpPr txBox="1">
            <a:spLocks/>
          </p:cNvSpPr>
          <p:nvPr/>
        </p:nvSpPr>
        <p:spPr>
          <a:xfrm>
            <a:off x="419100" y="311962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a:t>Explain the requirements of secure communications including integrity, authentication, and confidentiality</a:t>
            </a:r>
            <a:r>
              <a:rPr lang="en-US" sz="1800" dirty="0" smtClean="0"/>
              <a:t>.</a:t>
            </a:r>
          </a:p>
          <a:p>
            <a:r>
              <a:rPr lang="en-US" sz="1800" dirty="0" smtClean="0"/>
              <a:t>Explain cryptography.</a:t>
            </a:r>
          </a:p>
          <a:p>
            <a:r>
              <a:rPr lang="en-US" sz="1800" dirty="0"/>
              <a:t>Describe </a:t>
            </a:r>
            <a:r>
              <a:rPr lang="en-US" sz="1800" dirty="0" err="1" smtClean="0"/>
              <a:t>cryptoanalysis</a:t>
            </a:r>
            <a:r>
              <a:rPr lang="en-US" sz="1800" dirty="0" smtClean="0"/>
              <a:t>.</a:t>
            </a:r>
          </a:p>
          <a:p>
            <a:r>
              <a:rPr lang="en-US" sz="1800" dirty="0"/>
              <a:t>Describe </a:t>
            </a:r>
            <a:r>
              <a:rPr lang="en-US" sz="1800" dirty="0" smtClean="0"/>
              <a:t>cryptology</a:t>
            </a:r>
            <a:r>
              <a:rPr lang="en-US" sz="1800" dirty="0"/>
              <a:t>.</a:t>
            </a:r>
          </a:p>
        </p:txBody>
      </p:sp>
    </p:spTree>
    <p:extLst>
      <p:ext uri="{BB962C8B-B14F-4D97-AF65-F5344CB8AC3E}">
        <p14:creationId xmlns:p14="http://schemas.microsoft.com/office/powerpoint/2010/main" val="30760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MD5 Versus SHA</a:t>
            </a:r>
            <a:endParaRPr lang="en-US" sz="3200" dirty="0"/>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96" y="3106979"/>
            <a:ext cx="8136808" cy="2005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76576" y="523655"/>
            <a:ext cx="4927047" cy="2308324"/>
          </a:xfrm>
          <a:prstGeom prst="rect">
            <a:avLst/>
          </a:prstGeom>
          <a:solidFill>
            <a:schemeClr val="accent2">
              <a:lumMod val="40000"/>
              <a:lumOff val="60000"/>
            </a:schemeClr>
          </a:solidFill>
        </p:spPr>
        <p:txBody>
          <a:bodyPr wrap="square" rtlCol="0">
            <a:spAutoFit/>
          </a:bodyPr>
          <a:lstStyle/>
          <a:p>
            <a:r>
              <a:rPr lang="en-US" sz="1600" dirty="0"/>
              <a:t>Figure 1 displays the resulting hashes of the various hashing algorithms. Remember that the longer the hash values are, the more secure they are.</a:t>
            </a:r>
          </a:p>
          <a:p>
            <a:r>
              <a:rPr lang="en-US" sz="1600" dirty="0"/>
              <a:t>Both MD5 and SHA-1 are based on a previous version of the message digest algorithm. This makes MD5 and SHA-1 similar in many ways. SHA-1 and SHA-2 are more resistant to brute-force attacks because their digest is at least 32 bits longer than the MD5 digest</a:t>
            </a:r>
            <a:r>
              <a:rPr lang="en-US" sz="1600" dirty="0" smtClean="0"/>
              <a:t>.</a:t>
            </a:r>
            <a:endParaRPr lang="en-US" sz="1600" dirty="0"/>
          </a:p>
        </p:txBody>
      </p:sp>
    </p:spTree>
    <p:extLst>
      <p:ext uri="{BB962C8B-B14F-4D97-AF65-F5344CB8AC3E}">
        <p14:creationId xmlns:p14="http://schemas.microsoft.com/office/powerpoint/2010/main" val="170660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7.2.3:</a:t>
            </a:r>
            <a:br>
              <a:rPr lang="en-US" sz="2800" dirty="0" smtClean="0"/>
            </a:br>
            <a:r>
              <a:rPr lang="en-US" sz="2800" dirty="0" smtClean="0"/>
              <a:t>Authenticity with HMAC</a:t>
            </a:r>
            <a:endParaRPr lang="en-US" sz="2800" dirty="0"/>
          </a:p>
        </p:txBody>
      </p:sp>
    </p:spTree>
    <p:extLst>
      <p:ext uri="{BB962C8B-B14F-4D97-AF65-F5344CB8AC3E}">
        <p14:creationId xmlns:p14="http://schemas.microsoft.com/office/powerpoint/2010/main" val="241089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Keyed-Hash Message Authentication Code</a:t>
            </a:r>
            <a:endParaRPr lang="en-US" sz="3200" dirty="0"/>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172942"/>
            <a:ext cx="4874651" cy="459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528930" y="1318437"/>
            <a:ext cx="3391786" cy="4801314"/>
          </a:xfrm>
          <a:prstGeom prst="rect">
            <a:avLst/>
          </a:prstGeom>
          <a:solidFill>
            <a:schemeClr val="accent2">
              <a:lumMod val="40000"/>
              <a:lumOff val="60000"/>
            </a:schemeClr>
          </a:solidFill>
        </p:spPr>
        <p:txBody>
          <a:bodyPr wrap="square" rtlCol="0">
            <a:spAutoFit/>
          </a:bodyPr>
          <a:lstStyle/>
          <a:p>
            <a:r>
              <a:rPr lang="en-US" dirty="0"/>
              <a:t>In cryptography, a keyed-hash message authentication code (HMAC or KHMAC) is a type of message authentication code (MAC). HMACs use an additional secret key as input to the hash function. </a:t>
            </a:r>
            <a:endParaRPr lang="en-US" dirty="0" smtClean="0"/>
          </a:p>
          <a:p>
            <a:endParaRPr lang="en-US" dirty="0"/>
          </a:p>
          <a:p>
            <a:r>
              <a:rPr lang="en-US" dirty="0" smtClean="0"/>
              <a:t>This </a:t>
            </a:r>
            <a:r>
              <a:rPr lang="en-US" dirty="0"/>
              <a:t>adds authentication to integrity assurance. An HMAC is calculated using a specific algorithm that combines a cryptographic hash function with a secret key, as shown in the figure. Hash functions are the basis of the protection mechanism of HMACs.</a:t>
            </a:r>
            <a:endParaRPr lang="en-US" dirty="0"/>
          </a:p>
        </p:txBody>
      </p:sp>
    </p:spTree>
    <p:extLst>
      <p:ext uri="{BB962C8B-B14F-4D97-AF65-F5344CB8AC3E}">
        <p14:creationId xmlns:p14="http://schemas.microsoft.com/office/powerpoint/2010/main" val="7445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HMAC Operation</a:t>
            </a:r>
          </a:p>
        </p:txBody>
      </p:sp>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48" y="1187304"/>
            <a:ext cx="4050318" cy="3469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4541145" y="1624835"/>
            <a:ext cx="4277418" cy="3393732"/>
          </a:xfrm>
          <a:prstGeom prst="rect">
            <a:avLst/>
          </a:prstGeom>
        </p:spPr>
      </p:pic>
    </p:spTree>
    <p:extLst>
      <p:ext uri="{BB962C8B-B14F-4D97-AF65-F5344CB8AC3E}">
        <p14:creationId xmlns:p14="http://schemas.microsoft.com/office/powerpoint/2010/main" val="329902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Hashing in Cisco Products</a:t>
            </a:r>
            <a:endParaRPr lang="en-US" sz="3200" dirty="0"/>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207314"/>
            <a:ext cx="5138037" cy="4183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720316" y="723014"/>
            <a:ext cx="3179135" cy="5262979"/>
          </a:xfrm>
          <a:prstGeom prst="rect">
            <a:avLst/>
          </a:prstGeom>
          <a:solidFill>
            <a:schemeClr val="accent2">
              <a:lumMod val="40000"/>
              <a:lumOff val="60000"/>
            </a:schemeClr>
          </a:solidFill>
        </p:spPr>
        <p:txBody>
          <a:bodyPr wrap="square" rtlCol="0">
            <a:spAutoFit/>
          </a:bodyPr>
          <a:lstStyle/>
          <a:p>
            <a:r>
              <a:rPr lang="en-US" sz="1600" dirty="0"/>
              <a:t>As shown in the figure, Cisco products use hashing for entity authentication, data integrity, and data authenticity purposes:</a:t>
            </a:r>
          </a:p>
          <a:p>
            <a:pPr marL="285750" indent="-285750">
              <a:buFont typeface="Arial" panose="020B0604020202020204" pitchFamily="34" charset="0"/>
              <a:buChar char="•"/>
            </a:pPr>
            <a:r>
              <a:rPr lang="en-US" sz="1600" dirty="0"/>
              <a:t>Cisco IOS routers use hashing with secret keys in an HMAC-like manner to add authentication information to routing protocol updates.</a:t>
            </a:r>
          </a:p>
          <a:p>
            <a:pPr marL="285750" indent="-285750">
              <a:buFont typeface="Arial" panose="020B0604020202020204" pitchFamily="34" charset="0"/>
              <a:buChar char="•"/>
            </a:pPr>
            <a:r>
              <a:rPr lang="en-US" sz="1600" dirty="0"/>
              <a:t>IPsec gateways and clients use hashing algorithms, such as MD5 and SHA-1 in HMAC mode, to provide packet integrity and authenticity.</a:t>
            </a:r>
          </a:p>
          <a:p>
            <a:pPr marL="285750" indent="-285750">
              <a:buFont typeface="Arial" panose="020B0604020202020204" pitchFamily="34" charset="0"/>
              <a:buChar char="•"/>
            </a:pPr>
            <a:r>
              <a:rPr lang="en-US" sz="1600" dirty="0"/>
              <a:t>Cisco software images that are downloaded from Cisco.com have an MD5-based checksum available so that customers can check the integrity of downloaded images</a:t>
            </a:r>
            <a:r>
              <a:rPr lang="en-US" sz="1600" dirty="0" smtClean="0"/>
              <a:t>.</a:t>
            </a:r>
            <a:endParaRPr lang="en-US" sz="1600" dirty="0"/>
          </a:p>
        </p:txBody>
      </p:sp>
    </p:spTree>
    <p:extLst>
      <p:ext uri="{BB962C8B-B14F-4D97-AF65-F5344CB8AC3E}">
        <p14:creationId xmlns:p14="http://schemas.microsoft.com/office/powerpoint/2010/main" val="396967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7.2.4:</a:t>
            </a:r>
            <a:br>
              <a:rPr lang="en-US" sz="2800" dirty="0" smtClean="0"/>
            </a:br>
            <a:r>
              <a:rPr lang="en-US" sz="2800" dirty="0" smtClean="0"/>
              <a:t>Key Management</a:t>
            </a:r>
            <a:endParaRPr lang="en-US" sz="2800" dirty="0"/>
          </a:p>
        </p:txBody>
      </p:sp>
    </p:spTree>
    <p:extLst>
      <p:ext uri="{BB962C8B-B14F-4D97-AF65-F5344CB8AC3E}">
        <p14:creationId xmlns:p14="http://schemas.microsoft.com/office/powerpoint/2010/main" val="13028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Characteristics of Key Management</a:t>
            </a:r>
            <a:endParaRPr lang="en-US" sz="3200" dirty="0"/>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15" y="1065914"/>
            <a:ext cx="4129027"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56790" y="3061699"/>
            <a:ext cx="3530010" cy="923330"/>
          </a:xfrm>
          <a:prstGeom prst="rect">
            <a:avLst/>
          </a:prstGeom>
          <a:noFill/>
        </p:spPr>
        <p:txBody>
          <a:bodyPr wrap="square" rtlCol="0">
            <a:spAutoFit/>
          </a:bodyPr>
          <a:lstStyle/>
          <a:p>
            <a:r>
              <a:rPr lang="en-US" dirty="0"/>
              <a:t>As shown in the figure, there are several essential characteristics of key management to consider.</a:t>
            </a:r>
            <a:endParaRPr lang="en-US" dirty="0"/>
          </a:p>
        </p:txBody>
      </p:sp>
    </p:spTree>
    <p:extLst>
      <p:ext uri="{BB962C8B-B14F-4D97-AF65-F5344CB8AC3E}">
        <p14:creationId xmlns:p14="http://schemas.microsoft.com/office/powerpoint/2010/main" val="380886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Key Length and Keyspace</a:t>
            </a:r>
            <a:endParaRPr lang="en-US" sz="3200" dirty="0"/>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064530"/>
            <a:ext cx="8481512" cy="3176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67541" y="4635795"/>
            <a:ext cx="7113181" cy="1477328"/>
          </a:xfrm>
          <a:prstGeom prst="rect">
            <a:avLst/>
          </a:prstGeom>
          <a:solidFill>
            <a:schemeClr val="accent2">
              <a:lumMod val="40000"/>
              <a:lumOff val="60000"/>
            </a:schemeClr>
          </a:solidFill>
        </p:spPr>
        <p:txBody>
          <a:bodyPr wrap="square" rtlCol="0">
            <a:spAutoFit/>
          </a:bodyPr>
          <a:lstStyle/>
          <a:p>
            <a:r>
              <a:rPr lang="en-US" dirty="0"/>
              <a:t>Two terms that are used to describe keys are:</a:t>
            </a:r>
          </a:p>
          <a:p>
            <a:r>
              <a:rPr lang="en-US" b="1" dirty="0"/>
              <a:t>Key length</a:t>
            </a:r>
            <a:r>
              <a:rPr lang="en-US" dirty="0"/>
              <a:t> - Also called the key size, this is the measure in bits. In this course, we will use the term key length.</a:t>
            </a:r>
          </a:p>
          <a:p>
            <a:r>
              <a:rPr lang="en-US" b="1" dirty="0" err="1"/>
              <a:t>Keyspace</a:t>
            </a:r>
            <a:r>
              <a:rPr lang="en-US" b="1" dirty="0"/>
              <a:t> </a:t>
            </a:r>
            <a:r>
              <a:rPr lang="en-US" dirty="0"/>
              <a:t>- This is the number of possibilities that can be generated by a specific key length</a:t>
            </a:r>
            <a:r>
              <a:rPr lang="en-US" dirty="0" smtClean="0"/>
              <a:t>.</a:t>
            </a:r>
            <a:endParaRPr lang="en-US" dirty="0"/>
          </a:p>
        </p:txBody>
      </p:sp>
    </p:spTree>
    <p:extLst>
      <p:ext uri="{BB962C8B-B14F-4D97-AF65-F5344CB8AC3E}">
        <p14:creationId xmlns:p14="http://schemas.microsoft.com/office/powerpoint/2010/main" val="218973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The </a:t>
            </a:r>
            <a:r>
              <a:rPr lang="en-US" sz="3200" dirty="0" err="1" smtClean="0"/>
              <a:t>Keyspace</a:t>
            </a:r>
            <a:endParaRPr lang="en-US" sz="3200" dirty="0"/>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11" y="1343819"/>
            <a:ext cx="7837978" cy="4760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859619" y="126708"/>
            <a:ext cx="5039832" cy="1077218"/>
          </a:xfrm>
          <a:prstGeom prst="rect">
            <a:avLst/>
          </a:prstGeom>
          <a:solidFill>
            <a:schemeClr val="accent2">
              <a:lumMod val="40000"/>
              <a:lumOff val="60000"/>
            </a:schemeClr>
          </a:solidFill>
        </p:spPr>
        <p:txBody>
          <a:bodyPr wrap="square" rtlCol="0">
            <a:spAutoFit/>
          </a:bodyPr>
          <a:lstStyle/>
          <a:p>
            <a:r>
              <a:rPr lang="en-US" sz="1600" dirty="0"/>
              <a:t>The </a:t>
            </a:r>
            <a:r>
              <a:rPr lang="en-US" sz="1600" dirty="0" err="1"/>
              <a:t>keyspace</a:t>
            </a:r>
            <a:r>
              <a:rPr lang="en-US" sz="1600" dirty="0"/>
              <a:t> of an algorithm is the set of all possible key values. A key that has</a:t>
            </a:r>
            <a:r>
              <a:rPr lang="en-US" sz="1600" i="1" dirty="0"/>
              <a:t> n</a:t>
            </a:r>
            <a:r>
              <a:rPr lang="en-US" sz="1600" dirty="0"/>
              <a:t> bits produces a </a:t>
            </a:r>
            <a:r>
              <a:rPr lang="en-US" sz="1600" dirty="0" err="1"/>
              <a:t>keyspace</a:t>
            </a:r>
            <a:r>
              <a:rPr lang="en-US" sz="1600" dirty="0"/>
              <a:t> that has 2^</a:t>
            </a:r>
            <a:r>
              <a:rPr lang="en-US" sz="1600" i="1" dirty="0"/>
              <a:t>n</a:t>
            </a:r>
            <a:r>
              <a:rPr lang="en-US" sz="1600" dirty="0"/>
              <a:t> possible key values. By adding one bit to the key, the </a:t>
            </a:r>
            <a:r>
              <a:rPr lang="en-US" sz="1600" dirty="0" err="1"/>
              <a:t>keyspace</a:t>
            </a:r>
            <a:r>
              <a:rPr lang="en-US" sz="1600" dirty="0"/>
              <a:t> is effectively doubled</a:t>
            </a:r>
            <a:endParaRPr lang="en-US" sz="1600" dirty="0"/>
          </a:p>
        </p:txBody>
      </p:sp>
    </p:spTree>
    <p:extLst>
      <p:ext uri="{BB962C8B-B14F-4D97-AF65-F5344CB8AC3E}">
        <p14:creationId xmlns:p14="http://schemas.microsoft.com/office/powerpoint/2010/main" val="198141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Types of Cryptographic Keys</a:t>
            </a:r>
          </a:p>
        </p:txBody>
      </p:sp>
      <p:sp>
        <p:nvSpPr>
          <p:cNvPr id="5" name="Text Placeholder 6"/>
          <p:cNvSpPr txBox="1">
            <a:spLocks/>
          </p:cNvSpPr>
          <p:nvPr/>
        </p:nvSpPr>
        <p:spPr>
          <a:xfrm>
            <a:off x="384810" y="1237488"/>
            <a:ext cx="3815715" cy="407365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Types of cryptographic keys:</a:t>
            </a:r>
          </a:p>
          <a:p>
            <a:r>
              <a:rPr lang="en-US" sz="1800" dirty="0" smtClean="0"/>
              <a:t>Symmetric keys</a:t>
            </a:r>
          </a:p>
          <a:p>
            <a:r>
              <a:rPr lang="en-US" sz="1800" dirty="0" smtClean="0"/>
              <a:t>Asymmetric keys</a:t>
            </a:r>
          </a:p>
          <a:p>
            <a:r>
              <a:rPr lang="en-US" sz="1800" dirty="0" smtClean="0"/>
              <a:t>Digital signatures  </a:t>
            </a:r>
            <a:endParaRPr lang="en-US" sz="1800" dirty="0"/>
          </a:p>
          <a:p>
            <a:r>
              <a:rPr lang="en-US" sz="1800" dirty="0" smtClean="0"/>
              <a:t>Hash keys </a:t>
            </a: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55" y="3611563"/>
            <a:ext cx="7987090" cy="2436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306186" y="1052623"/>
            <a:ext cx="4412512" cy="2462213"/>
          </a:xfrm>
          <a:prstGeom prst="rect">
            <a:avLst/>
          </a:prstGeom>
          <a:solidFill>
            <a:schemeClr val="accent2">
              <a:lumMod val="40000"/>
              <a:lumOff val="60000"/>
            </a:schemeClr>
          </a:solidFill>
        </p:spPr>
        <p:txBody>
          <a:bodyPr wrap="square" rtlCol="0">
            <a:spAutoFit/>
          </a:bodyPr>
          <a:lstStyle/>
          <a:p>
            <a:r>
              <a:rPr lang="en-US" sz="1400" dirty="0"/>
              <a:t>Several types of cryptographic keys can be generated:</a:t>
            </a:r>
          </a:p>
          <a:p>
            <a:r>
              <a:rPr lang="en-US" sz="1400" b="1" dirty="0"/>
              <a:t>Symmetric keys</a:t>
            </a:r>
            <a:r>
              <a:rPr lang="en-US" sz="1400" dirty="0"/>
              <a:t> - Can be exchanged between two routers supporting a VPN</a:t>
            </a:r>
          </a:p>
          <a:p>
            <a:r>
              <a:rPr lang="en-US" sz="1400" b="1" dirty="0"/>
              <a:t>Asymmetric keys</a:t>
            </a:r>
            <a:r>
              <a:rPr lang="en-US" sz="1400" dirty="0"/>
              <a:t> - Are used in secure HTTPS applications</a:t>
            </a:r>
          </a:p>
          <a:p>
            <a:r>
              <a:rPr lang="en-US" sz="1400" b="1" dirty="0"/>
              <a:t>Digital signatures</a:t>
            </a:r>
            <a:r>
              <a:rPr lang="en-US" sz="1400" dirty="0"/>
              <a:t> - Are used when connecting to a secure website</a:t>
            </a:r>
          </a:p>
          <a:p>
            <a:r>
              <a:rPr lang="en-US" sz="1400" b="1" dirty="0"/>
              <a:t>Hash keys</a:t>
            </a:r>
            <a:r>
              <a:rPr lang="en-US" sz="1400" dirty="0"/>
              <a:t> - Are used in symmetric and asymmetric key generation, digital signatures, and other types of </a:t>
            </a:r>
            <a:r>
              <a:rPr lang="en-US" sz="1400" dirty="0" smtClean="0"/>
              <a:t>applications</a:t>
            </a:r>
            <a:endParaRPr lang="en-US" sz="1400" dirty="0"/>
          </a:p>
        </p:txBody>
      </p:sp>
    </p:spTree>
    <p:extLst>
      <p:ext uri="{BB962C8B-B14F-4D97-AF65-F5344CB8AC3E}">
        <p14:creationId xmlns:p14="http://schemas.microsoft.com/office/powerpoint/2010/main" val="14391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7.1.1:</a:t>
            </a:r>
            <a:br>
              <a:rPr lang="en-US" sz="2800" dirty="0" smtClean="0"/>
            </a:br>
            <a:r>
              <a:rPr lang="en-US" sz="2800" dirty="0" smtClean="0"/>
              <a:t>Securing Communications</a:t>
            </a:r>
            <a:endParaRPr lang="en-US" sz="2800" dirty="0"/>
          </a:p>
        </p:txBody>
      </p:sp>
      <p:sp>
        <p:nvSpPr>
          <p:cNvPr id="2" name="TextBox 1"/>
          <p:cNvSpPr txBox="1"/>
          <p:nvPr/>
        </p:nvSpPr>
        <p:spPr>
          <a:xfrm>
            <a:off x="604277" y="399142"/>
            <a:ext cx="7783033" cy="2308324"/>
          </a:xfrm>
          <a:prstGeom prst="rect">
            <a:avLst/>
          </a:prstGeom>
          <a:noFill/>
        </p:spPr>
        <p:txBody>
          <a:bodyPr wrap="square" rtlCol="0">
            <a:spAutoFit/>
          </a:bodyPr>
          <a:lstStyle/>
          <a:p>
            <a:r>
              <a:rPr lang="en-US" dirty="0"/>
              <a:t>The principles of </a:t>
            </a:r>
            <a:r>
              <a:rPr lang="en-US" dirty="0">
                <a:solidFill>
                  <a:srgbClr val="FF0000"/>
                </a:solidFill>
              </a:rPr>
              <a:t>cryptology</a:t>
            </a:r>
            <a:r>
              <a:rPr lang="en-US" dirty="0"/>
              <a:t> can be used to explain how modern day protocols and algorithms are used to secure communications. </a:t>
            </a:r>
            <a:r>
              <a:rPr lang="en-US" u="sng" dirty="0"/>
              <a:t>Cryptology is the science of making and breaking secret codes</a:t>
            </a:r>
            <a:r>
              <a:rPr lang="en-US" dirty="0"/>
              <a:t>. The development and use of codes is called </a:t>
            </a:r>
            <a:r>
              <a:rPr lang="en-US" dirty="0">
                <a:solidFill>
                  <a:srgbClr val="FF0000"/>
                </a:solidFill>
              </a:rPr>
              <a:t>cryptography</a:t>
            </a:r>
            <a:r>
              <a:rPr lang="en-US" dirty="0"/>
              <a:t>, and breaking codes is called </a:t>
            </a:r>
            <a:r>
              <a:rPr lang="en-US" dirty="0">
                <a:solidFill>
                  <a:srgbClr val="FF0000"/>
                </a:solidFill>
              </a:rPr>
              <a:t>cryptanalysis</a:t>
            </a:r>
            <a:r>
              <a:rPr lang="en-US" dirty="0"/>
              <a:t>. Cryptography has been used for centuries to protect secret documents. For example, Julius Caesar used a simple alphabetic cipher to encrypt messages to his generals in the field. His generals would have knowledge of the cipher key required to decrypt the messages.</a:t>
            </a:r>
            <a:endParaRPr lang="en-US" dirty="0"/>
          </a:p>
        </p:txBody>
      </p:sp>
    </p:spTree>
    <p:extLst>
      <p:ext uri="{BB962C8B-B14F-4D97-AF65-F5344CB8AC3E}">
        <p14:creationId xmlns:p14="http://schemas.microsoft.com/office/powerpoint/2010/main" val="256029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Choosing Cryptographic Keys</a:t>
            </a:r>
            <a:endParaRPr lang="en-US" sz="3200" dirty="0"/>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9" y="1301676"/>
            <a:ext cx="4373563" cy="4382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47907" y="1369434"/>
            <a:ext cx="3162042" cy="4247317"/>
          </a:xfrm>
          <a:prstGeom prst="rect">
            <a:avLst/>
          </a:prstGeom>
          <a:solidFill>
            <a:schemeClr val="accent2">
              <a:lumMod val="40000"/>
              <a:lumOff val="60000"/>
            </a:schemeClr>
          </a:solidFill>
        </p:spPr>
        <p:txBody>
          <a:bodyPr wrap="square" rtlCol="0">
            <a:spAutoFit/>
          </a:bodyPr>
          <a:lstStyle/>
          <a:p>
            <a:r>
              <a:rPr lang="en-US" dirty="0"/>
              <a:t>Performance is another issue that can influence the choice of a key length. An administrator must find a good balance between the speed and protective strength of an algorithm, because some algorithms, such as the </a:t>
            </a:r>
            <a:r>
              <a:rPr lang="en-US" dirty="0" err="1"/>
              <a:t>Rivest</a:t>
            </a:r>
            <a:r>
              <a:rPr lang="en-US" dirty="0"/>
              <a:t>, Shamir, and </a:t>
            </a:r>
            <a:r>
              <a:rPr lang="en-US" dirty="0" err="1"/>
              <a:t>Adleman</a:t>
            </a:r>
            <a:r>
              <a:rPr lang="en-US" dirty="0"/>
              <a:t> (RSA) algorithm, run slowly due to large key lengths. Strive for adequate protection, while enabling communication over untrusted networks.</a:t>
            </a:r>
            <a:endParaRPr lang="en-US" dirty="0"/>
          </a:p>
        </p:txBody>
      </p:sp>
    </p:spTree>
    <p:extLst>
      <p:ext uri="{BB962C8B-B14F-4D97-AF65-F5344CB8AC3E}">
        <p14:creationId xmlns:p14="http://schemas.microsoft.com/office/powerpoint/2010/main" val="260904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57400"/>
            <a:ext cx="8112125" cy="680748"/>
          </a:xfrm>
        </p:spPr>
        <p:txBody>
          <a:bodyPr/>
          <a:lstStyle/>
          <a:p>
            <a:r>
              <a:rPr lang="en-US" sz="4000" dirty="0" smtClean="0"/>
              <a:t>Section 7.3:</a:t>
            </a:r>
            <a:br>
              <a:rPr lang="en-US" sz="4000" dirty="0" smtClean="0"/>
            </a:br>
            <a:r>
              <a:rPr lang="en-US" sz="4000" dirty="0" smtClean="0"/>
              <a:t>Confidentiality</a:t>
            </a:r>
            <a:endParaRPr lang="en-US" sz="4000" dirty="0"/>
          </a:p>
        </p:txBody>
      </p:sp>
      <p:sp>
        <p:nvSpPr>
          <p:cNvPr id="5" name="Text Placeholder 6"/>
          <p:cNvSpPr txBox="1">
            <a:spLocks/>
          </p:cNvSpPr>
          <p:nvPr/>
        </p:nvSpPr>
        <p:spPr>
          <a:xfrm>
            <a:off x="419100" y="2921508"/>
            <a:ext cx="8577072" cy="261868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Upon completion of the section, you should be able to:</a:t>
            </a:r>
          </a:p>
          <a:p>
            <a:r>
              <a:rPr lang="en-US" sz="1800" dirty="0"/>
              <a:t>Explain how encryption algorithms provide confidentiality.</a:t>
            </a:r>
          </a:p>
          <a:p>
            <a:r>
              <a:rPr lang="en-US" sz="1800" dirty="0"/>
              <a:t>Explain the function of the DES, 3DES, and the AES algorithms </a:t>
            </a:r>
            <a:r>
              <a:rPr lang="en-US" sz="1800" dirty="0" smtClean="0"/>
              <a:t>.</a:t>
            </a:r>
          </a:p>
          <a:p>
            <a:r>
              <a:rPr lang="en-US" sz="1800" dirty="0"/>
              <a:t>Describe the function of the Software Encrypted Algorithm (SEAL) and the </a:t>
            </a:r>
            <a:r>
              <a:rPr lang="en-US" sz="1800" dirty="0" err="1"/>
              <a:t>Rivest</a:t>
            </a:r>
            <a:r>
              <a:rPr lang="en-US" sz="1800" dirty="0"/>
              <a:t> ciphers (RC) algorithms.</a:t>
            </a:r>
          </a:p>
        </p:txBody>
      </p:sp>
    </p:spTree>
    <p:extLst>
      <p:ext uri="{BB962C8B-B14F-4D97-AF65-F5344CB8AC3E}">
        <p14:creationId xmlns:p14="http://schemas.microsoft.com/office/powerpoint/2010/main" val="229273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7.3.1:</a:t>
            </a:r>
            <a:br>
              <a:rPr lang="en-US" sz="2800" dirty="0" smtClean="0"/>
            </a:br>
            <a:r>
              <a:rPr lang="en-US" sz="2800" dirty="0" smtClean="0"/>
              <a:t>Encryption</a:t>
            </a:r>
            <a:endParaRPr lang="en-US" sz="2800" dirty="0"/>
          </a:p>
        </p:txBody>
      </p:sp>
    </p:spTree>
    <p:extLst>
      <p:ext uri="{BB962C8B-B14F-4D97-AF65-F5344CB8AC3E}">
        <p14:creationId xmlns:p14="http://schemas.microsoft.com/office/powerpoint/2010/main" val="12327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Two Classes of Encryption Algorithms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56" y="1936750"/>
            <a:ext cx="8452089" cy="369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3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smtClean="0"/>
              <a:t>Symmetric </a:t>
            </a:r>
            <a:r>
              <a:rPr lang="en-US" sz="3200" dirty="0"/>
              <a:t>and Asymmetric Encryption</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83" y="1402420"/>
            <a:ext cx="6538118" cy="2410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233" y="3953669"/>
            <a:ext cx="6411376" cy="233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231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smtClean="0"/>
              <a:t>Symmetric Encryption</a:t>
            </a:r>
            <a:endParaRPr lang="en-US" sz="3200" dirty="0"/>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01" y="910856"/>
            <a:ext cx="8305661" cy="3193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1302" y="4242384"/>
            <a:ext cx="8305660" cy="2062103"/>
          </a:xfrm>
          <a:prstGeom prst="rect">
            <a:avLst/>
          </a:prstGeom>
          <a:solidFill>
            <a:schemeClr val="accent2">
              <a:lumMod val="40000"/>
              <a:lumOff val="60000"/>
            </a:schemeClr>
          </a:solidFill>
        </p:spPr>
        <p:txBody>
          <a:bodyPr wrap="square" rtlCol="0">
            <a:spAutoFit/>
          </a:bodyPr>
          <a:lstStyle/>
          <a:p>
            <a:r>
              <a:rPr lang="en-US" sz="1600" dirty="0"/>
              <a:t>DES, 3DES, AES, Software Encryption Algorithm (SEAL), and the </a:t>
            </a:r>
            <a:r>
              <a:rPr lang="en-US" sz="1600" dirty="0" err="1"/>
              <a:t>Rivest</a:t>
            </a:r>
            <a:r>
              <a:rPr lang="en-US" sz="1600" dirty="0"/>
              <a:t> ciphers (RC) series, which includes RC2, RC4, RC5, and RC6, are all well-known encryption algorithms that use symmetric keys. The figure highlights common encryption algorithms and their key lengths</a:t>
            </a:r>
            <a:r>
              <a:rPr lang="en-US" sz="1600" dirty="0" smtClean="0"/>
              <a:t>.</a:t>
            </a:r>
          </a:p>
          <a:p>
            <a:endParaRPr lang="en-US" sz="1600" dirty="0"/>
          </a:p>
          <a:p>
            <a:r>
              <a:rPr lang="en-US" sz="1600" b="1" dirty="0"/>
              <a:t>Note</a:t>
            </a:r>
            <a:r>
              <a:rPr lang="en-US" sz="1600" dirty="0"/>
              <a:t>: There are many other symmetric encryption algorithms, such as Blowfish, </a:t>
            </a:r>
            <a:r>
              <a:rPr lang="en-US" sz="1600" dirty="0" err="1"/>
              <a:t>Twofish</a:t>
            </a:r>
            <a:r>
              <a:rPr lang="en-US" sz="1600" dirty="0"/>
              <a:t>, </a:t>
            </a:r>
            <a:r>
              <a:rPr lang="en-US" sz="1600" dirty="0" err="1"/>
              <a:t>Threefish</a:t>
            </a:r>
            <a:r>
              <a:rPr lang="en-US" sz="1600" dirty="0"/>
              <a:t>, and Serpent. However, these protocols are either not supported on Cisco platforms or have yet to gain wide acceptance</a:t>
            </a:r>
            <a:r>
              <a:rPr lang="en-US" sz="1600" dirty="0" smtClean="0"/>
              <a:t>.</a:t>
            </a:r>
            <a:endParaRPr lang="en-US" sz="1600" dirty="0"/>
          </a:p>
        </p:txBody>
      </p:sp>
    </p:spTree>
    <p:extLst>
      <p:ext uri="{BB962C8B-B14F-4D97-AF65-F5344CB8AC3E}">
        <p14:creationId xmlns:p14="http://schemas.microsoft.com/office/powerpoint/2010/main" val="283155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Symmetric Block Ciphers and Stream Ciphers</a:t>
            </a:r>
          </a:p>
        </p:txBody>
      </p:sp>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0" y="1643063"/>
            <a:ext cx="8131040" cy="183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39" y="3790950"/>
            <a:ext cx="8017523" cy="183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379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Choosing an Encryption Algorithm</a:t>
            </a:r>
            <a:endParaRPr lang="en-US" sz="3200" dirty="0"/>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82" y="2232025"/>
            <a:ext cx="8268636" cy="203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147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7.3.2:</a:t>
            </a:r>
            <a:br>
              <a:rPr lang="en-US" sz="2800" dirty="0" smtClean="0"/>
            </a:br>
            <a:r>
              <a:rPr lang="en-US" sz="2800" dirty="0" smtClean="0"/>
              <a:t>Data Encryption Standard</a:t>
            </a:r>
            <a:endParaRPr lang="en-US" sz="2800" dirty="0"/>
          </a:p>
        </p:txBody>
      </p:sp>
    </p:spTree>
    <p:extLst>
      <p:ext uri="{BB962C8B-B14F-4D97-AF65-F5344CB8AC3E}">
        <p14:creationId xmlns:p14="http://schemas.microsoft.com/office/powerpoint/2010/main" val="5524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smtClean="0"/>
              <a:t>DES </a:t>
            </a:r>
            <a:r>
              <a:rPr lang="en-US" sz="3200" dirty="0"/>
              <a:t>Symmetric Encryption</a:t>
            </a:r>
          </a:p>
        </p:txBody>
      </p:sp>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94" y="942755"/>
            <a:ext cx="8209476" cy="352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9702" y="4742121"/>
            <a:ext cx="8588861" cy="1477328"/>
          </a:xfrm>
          <a:prstGeom prst="rect">
            <a:avLst/>
          </a:prstGeom>
          <a:noFill/>
        </p:spPr>
        <p:txBody>
          <a:bodyPr wrap="square" rtlCol="0">
            <a:spAutoFit/>
          </a:bodyPr>
          <a:lstStyle/>
          <a:p>
            <a:r>
              <a:rPr lang="en-US" dirty="0"/>
              <a:t>Data Encryption Standard (DES) is a legacy symmetric encryption algorithm that usually operates in block mode by encrypting data in 64-bit blocks. The DES algorithm is essentially a sequence of permutations and substitutions of data bits combined with an encryption key. The same algorithm and key are used for encryption and decryption.</a:t>
            </a:r>
            <a:endParaRPr lang="en-US" dirty="0"/>
          </a:p>
        </p:txBody>
      </p:sp>
    </p:spTree>
    <p:extLst>
      <p:ext uri="{BB962C8B-B14F-4D97-AF65-F5344CB8AC3E}">
        <p14:creationId xmlns:p14="http://schemas.microsoft.com/office/powerpoint/2010/main" val="46653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Authentication, Integrity, and Confidentiality</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44" y="1885812"/>
            <a:ext cx="5953566" cy="3681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391747" y="942755"/>
            <a:ext cx="2616452" cy="5262979"/>
          </a:xfrm>
          <a:prstGeom prst="rect">
            <a:avLst/>
          </a:prstGeom>
          <a:solidFill>
            <a:schemeClr val="accent2">
              <a:lumMod val="40000"/>
              <a:lumOff val="60000"/>
            </a:schemeClr>
          </a:solidFill>
        </p:spPr>
        <p:txBody>
          <a:bodyPr wrap="square" rtlCol="0">
            <a:spAutoFit/>
          </a:bodyPr>
          <a:lstStyle/>
          <a:p>
            <a:r>
              <a:rPr lang="en-US" sz="1400" dirty="0"/>
              <a:t>To ensure secure communications across both the public and private infrastructure, the network administrator’s first goal is to secure the network infrastructure, including routers, switches, servers, and hosts. </a:t>
            </a:r>
            <a:endParaRPr lang="en-US" sz="1400" dirty="0" smtClean="0"/>
          </a:p>
          <a:p>
            <a:endParaRPr lang="en-US" sz="1400" dirty="0"/>
          </a:p>
          <a:p>
            <a:r>
              <a:rPr lang="en-US" sz="1400" dirty="0" smtClean="0"/>
              <a:t>This </a:t>
            </a:r>
            <a:r>
              <a:rPr lang="en-US" sz="1400" dirty="0"/>
              <a:t>can be accomplished using device hardening, AAA access control, ACLs, firewalls, monitoring threats using IPS, securing endpoints using Advanced Malware Protection (AMP), and enforcing email and web security using the Cisco Email Security Appliance (ESA) and Cisco Web Security Appliance (WSA). The figure shows an example of a secure network topology.</a:t>
            </a:r>
            <a:endParaRPr lang="en-US" sz="1400" dirty="0"/>
          </a:p>
        </p:txBody>
      </p:sp>
      <p:sp>
        <p:nvSpPr>
          <p:cNvPr id="3" name="TextBox 2"/>
          <p:cNvSpPr txBox="1"/>
          <p:nvPr/>
        </p:nvSpPr>
        <p:spPr>
          <a:xfrm>
            <a:off x="311444" y="5839485"/>
            <a:ext cx="5727217" cy="461665"/>
          </a:xfrm>
          <a:prstGeom prst="rect">
            <a:avLst/>
          </a:prstGeom>
          <a:noFill/>
        </p:spPr>
        <p:txBody>
          <a:bodyPr wrap="square" rtlCol="0">
            <a:spAutoFit/>
          </a:bodyPr>
          <a:lstStyle/>
          <a:p>
            <a:r>
              <a:rPr lang="en-US" sz="1200" dirty="0"/>
              <a:t>Cisco Guide to Harden Cisco IOS </a:t>
            </a:r>
            <a:r>
              <a:rPr lang="en-US" sz="1200" dirty="0" smtClean="0"/>
              <a:t>Devices</a:t>
            </a:r>
          </a:p>
          <a:p>
            <a:r>
              <a:rPr lang="en-US" sz="1200" dirty="0" smtClean="0"/>
              <a:t>http</a:t>
            </a:r>
            <a:r>
              <a:rPr lang="en-US" sz="1200" dirty="0"/>
              <a:t>://www.cisco.com/c/en/us/support/docs/ip/access-lists/13608-21.html</a:t>
            </a:r>
          </a:p>
        </p:txBody>
      </p:sp>
    </p:spTree>
    <p:extLst>
      <p:ext uri="{BB962C8B-B14F-4D97-AF65-F5344CB8AC3E}">
        <p14:creationId xmlns:p14="http://schemas.microsoft.com/office/powerpoint/2010/main" val="92565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smtClean="0"/>
              <a:t>DES Summary</a:t>
            </a:r>
            <a:endParaRPr lang="en-US" sz="3200" dirty="0"/>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043511"/>
            <a:ext cx="4952999" cy="4902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550195" y="2478871"/>
            <a:ext cx="3193940" cy="2031325"/>
          </a:xfrm>
          <a:prstGeom prst="rect">
            <a:avLst/>
          </a:prstGeom>
          <a:solidFill>
            <a:schemeClr val="accent2">
              <a:lumMod val="40000"/>
              <a:lumOff val="60000"/>
            </a:schemeClr>
          </a:solidFill>
        </p:spPr>
        <p:txBody>
          <a:bodyPr wrap="square" rtlCol="0">
            <a:spAutoFit/>
          </a:bodyPr>
          <a:lstStyle/>
          <a:p>
            <a:r>
              <a:rPr lang="en-US" b="1" dirty="0"/>
              <a:t>Note</a:t>
            </a:r>
            <a:r>
              <a:rPr lang="en-US" dirty="0"/>
              <a:t>: Because of its short key length, DES is acceptable to protect data for a very short time. When possible, use 3DES or AES as they provide more security to protect data.</a:t>
            </a:r>
            <a:endParaRPr lang="en-US" dirty="0"/>
          </a:p>
        </p:txBody>
      </p:sp>
    </p:spTree>
    <p:extLst>
      <p:ext uri="{BB962C8B-B14F-4D97-AF65-F5344CB8AC3E}">
        <p14:creationId xmlns:p14="http://schemas.microsoft.com/office/powerpoint/2010/main" val="28501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Improving DES with 3DES</a:t>
            </a:r>
            <a:endParaRPr lang="en-US" sz="3200" dirty="0"/>
          </a:p>
        </p:txBody>
      </p:sp>
      <p:pic>
        <p:nvPicPr>
          <p:cNvPr id="399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66" y="1673225"/>
            <a:ext cx="8187268" cy="351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75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3DES Operation</a:t>
            </a:r>
            <a:endParaRPr lang="en-US" sz="3200" dirty="0"/>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25" y="1549401"/>
            <a:ext cx="8261751" cy="2049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04" y="3865563"/>
            <a:ext cx="8202392" cy="2049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519377" y="265814"/>
            <a:ext cx="5401339" cy="646331"/>
          </a:xfrm>
          <a:prstGeom prst="rect">
            <a:avLst/>
          </a:prstGeom>
          <a:solidFill>
            <a:schemeClr val="accent2">
              <a:lumMod val="40000"/>
              <a:lumOff val="60000"/>
            </a:schemeClr>
          </a:solidFill>
        </p:spPr>
        <p:txBody>
          <a:bodyPr wrap="square" rtlCol="0">
            <a:spAutoFit/>
          </a:bodyPr>
          <a:lstStyle/>
          <a:p>
            <a:r>
              <a:rPr lang="en-US" dirty="0"/>
              <a:t>3DES uses a method called 3DES-Encrypt-Decrypt-Encrypt (3DES-EDE) to encrypt plaintext.</a:t>
            </a:r>
            <a:endParaRPr lang="en-US" dirty="0"/>
          </a:p>
        </p:txBody>
      </p:sp>
    </p:spTree>
    <p:extLst>
      <p:ext uri="{BB962C8B-B14F-4D97-AF65-F5344CB8AC3E}">
        <p14:creationId xmlns:p14="http://schemas.microsoft.com/office/powerpoint/2010/main" val="12662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AES Origins</a:t>
            </a:r>
            <a:endParaRPr lang="en-US" sz="3200" dirty="0"/>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32" y="2074934"/>
            <a:ext cx="8389937" cy="3598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37190" y="300734"/>
            <a:ext cx="5929780" cy="1569660"/>
          </a:xfrm>
          <a:prstGeom prst="rect">
            <a:avLst/>
          </a:prstGeom>
          <a:solidFill>
            <a:schemeClr val="accent2">
              <a:lumMod val="40000"/>
              <a:lumOff val="60000"/>
            </a:schemeClr>
          </a:solidFill>
        </p:spPr>
        <p:txBody>
          <a:bodyPr wrap="square" rtlCol="0">
            <a:spAutoFit/>
          </a:bodyPr>
          <a:lstStyle/>
          <a:p>
            <a:r>
              <a:rPr lang="en-US" sz="1600" dirty="0"/>
              <a:t>In 1997, the AES initiative was announced, and the public was invited to propose encryption schemes to replace DES. After a five-year standardization process in which 15 competing designs were presented and evaluated, the U.S. National Institute of Standards and Technology (NIST) selected the </a:t>
            </a:r>
            <a:r>
              <a:rPr lang="en-US" sz="1600" dirty="0" err="1"/>
              <a:t>Rijndael</a:t>
            </a:r>
            <a:r>
              <a:rPr lang="en-US" sz="1600" dirty="0"/>
              <a:t> block cipher as the AES algorithm.</a:t>
            </a:r>
            <a:endParaRPr lang="en-US" sz="1600" dirty="0"/>
          </a:p>
        </p:txBody>
      </p:sp>
    </p:spTree>
    <p:extLst>
      <p:ext uri="{BB962C8B-B14F-4D97-AF65-F5344CB8AC3E}">
        <p14:creationId xmlns:p14="http://schemas.microsoft.com/office/powerpoint/2010/main" val="144639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AES Summary</a:t>
            </a:r>
            <a:endParaRPr lang="en-US" sz="32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93" y="1589088"/>
            <a:ext cx="5913722" cy="1944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02" y="3940201"/>
            <a:ext cx="5926012" cy="1944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267868" y="1287379"/>
            <a:ext cx="2550695" cy="4770537"/>
          </a:xfrm>
          <a:prstGeom prst="rect">
            <a:avLst/>
          </a:prstGeom>
          <a:solidFill>
            <a:schemeClr val="accent2">
              <a:lumMod val="40000"/>
              <a:lumOff val="60000"/>
            </a:schemeClr>
          </a:solidFill>
        </p:spPr>
        <p:txBody>
          <a:bodyPr wrap="square" rtlCol="0">
            <a:spAutoFit/>
          </a:bodyPr>
          <a:lstStyle/>
          <a:p>
            <a:r>
              <a:rPr lang="en-US" sz="1600" dirty="0"/>
              <a:t>AES was chosen to replace DES for a number of reasons. The key length of AES makes the key much stronger than DES. AES runs faster than 3DES on comparable hardware. AES is more efficient than DES and 3DES on comparable hardware, usually by a factor of five when it is compared with DES. AES is more suitable for high-throughput, low-latency environments, especially if pure software encryption is used.</a:t>
            </a:r>
            <a:endParaRPr lang="en-US" sz="1600" dirty="0"/>
          </a:p>
        </p:txBody>
      </p:sp>
    </p:spTree>
    <p:extLst>
      <p:ext uri="{BB962C8B-B14F-4D97-AF65-F5344CB8AC3E}">
        <p14:creationId xmlns:p14="http://schemas.microsoft.com/office/powerpoint/2010/main" val="101358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7.3.3:</a:t>
            </a:r>
            <a:br>
              <a:rPr lang="en-US" sz="2800" dirty="0" smtClean="0"/>
            </a:br>
            <a:r>
              <a:rPr lang="en-US" sz="2800" dirty="0" smtClean="0"/>
              <a:t>Alternate Encryption Algorithms</a:t>
            </a:r>
            <a:endParaRPr lang="en-US" sz="2800" dirty="0"/>
          </a:p>
        </p:txBody>
      </p:sp>
    </p:spTree>
    <p:extLst>
      <p:ext uri="{BB962C8B-B14F-4D97-AF65-F5344CB8AC3E}">
        <p14:creationId xmlns:p14="http://schemas.microsoft.com/office/powerpoint/2010/main" val="332480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314105"/>
            <a:ext cx="8588861" cy="838200"/>
          </a:xfrm>
        </p:spPr>
        <p:txBody>
          <a:bodyPr/>
          <a:lstStyle/>
          <a:p>
            <a:pPr>
              <a:lnSpc>
                <a:spcPct val="100000"/>
              </a:lnSpc>
            </a:pPr>
            <a:r>
              <a:rPr lang="en-US" sz="3200" dirty="0" smtClean="0"/>
              <a:t>Software-Optimized Encryption Algorithm (SEAL)</a:t>
            </a:r>
            <a:endParaRPr lang="en-US" sz="3200" dirty="0"/>
          </a:p>
        </p:txBody>
      </p:sp>
      <p:sp>
        <p:nvSpPr>
          <p:cNvPr id="6" name="Text Placeholder 6"/>
          <p:cNvSpPr txBox="1">
            <a:spLocks/>
          </p:cNvSpPr>
          <p:nvPr/>
        </p:nvSpPr>
        <p:spPr>
          <a:xfrm>
            <a:off x="384810" y="1370838"/>
            <a:ext cx="8159115" cy="407365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SEAL has several restrictions:</a:t>
            </a:r>
          </a:p>
          <a:p>
            <a:r>
              <a:rPr lang="en-US" sz="1800" dirty="0" smtClean="0"/>
              <a:t>The Cisco router and the peer must support IPsec. </a:t>
            </a:r>
            <a:endParaRPr lang="en-US" sz="1800" dirty="0"/>
          </a:p>
          <a:p>
            <a:r>
              <a:rPr lang="en-US" sz="1800" dirty="0" smtClean="0"/>
              <a:t>The Cisco router and the other peer must run an IOS image that supports encryption.</a:t>
            </a:r>
          </a:p>
          <a:p>
            <a:r>
              <a:rPr lang="en-US" sz="1800" dirty="0" smtClean="0"/>
              <a:t>The router and the peer must not have hardware IPsec encryption.</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 y="3536783"/>
            <a:ext cx="5463540" cy="2719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292516" y="3717758"/>
            <a:ext cx="2526047" cy="2062103"/>
          </a:xfrm>
          <a:prstGeom prst="rect">
            <a:avLst/>
          </a:prstGeom>
          <a:solidFill>
            <a:schemeClr val="accent2">
              <a:lumMod val="40000"/>
              <a:lumOff val="60000"/>
            </a:schemeClr>
          </a:solidFill>
        </p:spPr>
        <p:txBody>
          <a:bodyPr wrap="square" rtlCol="0">
            <a:spAutoFit/>
          </a:bodyPr>
          <a:lstStyle/>
          <a:p>
            <a:r>
              <a:rPr lang="en-US" sz="1600" dirty="0"/>
              <a:t>SEAL has a lower impact on the CPU compared to other software-based algorithms. However, it has a longer initialization phase during which a large set of tables is created using SHA.</a:t>
            </a:r>
            <a:endParaRPr lang="en-US" sz="1600" dirty="0"/>
          </a:p>
        </p:txBody>
      </p:sp>
    </p:spTree>
    <p:extLst>
      <p:ext uri="{BB962C8B-B14F-4D97-AF65-F5344CB8AC3E}">
        <p14:creationId xmlns:p14="http://schemas.microsoft.com/office/powerpoint/2010/main" val="272797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RC Algorithms</a:t>
            </a:r>
          </a:p>
        </p:txBody>
      </p:sp>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719" y="942755"/>
            <a:ext cx="8218825" cy="2402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2862" y="3583376"/>
            <a:ext cx="7062537" cy="1200329"/>
          </a:xfrm>
          <a:prstGeom prst="rect">
            <a:avLst/>
          </a:prstGeom>
          <a:solidFill>
            <a:schemeClr val="accent2">
              <a:lumMod val="40000"/>
              <a:lumOff val="60000"/>
            </a:schemeClr>
          </a:solidFill>
        </p:spPr>
        <p:txBody>
          <a:bodyPr wrap="square" rtlCol="0">
            <a:spAutoFit/>
          </a:bodyPr>
          <a:lstStyle/>
          <a:p>
            <a:r>
              <a:rPr lang="en-US" dirty="0"/>
              <a:t>The RC algorithms were designed all or in part by Ronald </a:t>
            </a:r>
            <a:r>
              <a:rPr lang="en-US" dirty="0" err="1"/>
              <a:t>Rivest</a:t>
            </a:r>
            <a:r>
              <a:rPr lang="en-US" dirty="0"/>
              <a:t>, who also invented MD5. The RC algorithms are widely deployed in many networking applications because of their favorable speed and variable key-length capabilities.</a:t>
            </a:r>
            <a:endParaRPr lang="en-US" dirty="0"/>
          </a:p>
        </p:txBody>
      </p:sp>
    </p:spTree>
    <p:extLst>
      <p:ext uri="{BB962C8B-B14F-4D97-AF65-F5344CB8AC3E}">
        <p14:creationId xmlns:p14="http://schemas.microsoft.com/office/powerpoint/2010/main" val="13901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7.3.4:</a:t>
            </a:r>
            <a:br>
              <a:rPr lang="en-US" sz="2800" dirty="0" smtClean="0"/>
            </a:br>
            <a:r>
              <a:rPr lang="en-US" sz="2800" dirty="0" err="1" smtClean="0"/>
              <a:t>Diffie</a:t>
            </a:r>
            <a:r>
              <a:rPr lang="en-US" sz="2800" dirty="0" smtClean="0"/>
              <a:t>-Hellman Key Exchange</a:t>
            </a:r>
            <a:endParaRPr lang="en-US" sz="2800" dirty="0"/>
          </a:p>
        </p:txBody>
      </p:sp>
    </p:spTree>
    <p:extLst>
      <p:ext uri="{BB962C8B-B14F-4D97-AF65-F5344CB8AC3E}">
        <p14:creationId xmlns:p14="http://schemas.microsoft.com/office/powerpoint/2010/main" val="41850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err="1"/>
              <a:t>Diffie</a:t>
            </a:r>
            <a:r>
              <a:rPr lang="en-US" sz="3200" dirty="0"/>
              <a:t>-Hellman (DH) Algorithm</a:t>
            </a: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77" y="1070310"/>
            <a:ext cx="8305709"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1277" y="4760215"/>
            <a:ext cx="8273670" cy="1323439"/>
          </a:xfrm>
          <a:prstGeom prst="rect">
            <a:avLst/>
          </a:prstGeom>
          <a:solidFill>
            <a:schemeClr val="accent2">
              <a:lumMod val="40000"/>
              <a:lumOff val="60000"/>
            </a:schemeClr>
          </a:solidFill>
        </p:spPr>
        <p:txBody>
          <a:bodyPr wrap="square" rtlCol="0">
            <a:spAutoFit/>
          </a:bodyPr>
          <a:lstStyle/>
          <a:p>
            <a:r>
              <a:rPr lang="en-US" sz="1600" dirty="0"/>
              <a:t>Whitfield </a:t>
            </a:r>
            <a:r>
              <a:rPr lang="en-US" sz="1600" dirty="0" err="1"/>
              <a:t>Diffie</a:t>
            </a:r>
            <a:r>
              <a:rPr lang="en-US" sz="1600" dirty="0"/>
              <a:t> and Martin Hellman invented the </a:t>
            </a:r>
            <a:r>
              <a:rPr lang="en-US" sz="1600" dirty="0" err="1"/>
              <a:t>Diffie</a:t>
            </a:r>
            <a:r>
              <a:rPr lang="en-US" sz="1600" dirty="0"/>
              <a:t>-Hellman (DH) algorithm in 1976. The DH algorithm is the basis of most modern automatic key exchange methods, and is one of the most common protocols used in networking today. </a:t>
            </a:r>
            <a:r>
              <a:rPr lang="en-US" sz="1600" dirty="0" err="1"/>
              <a:t>Diffie</a:t>
            </a:r>
            <a:r>
              <a:rPr lang="en-US" sz="1600" dirty="0"/>
              <a:t>-Hellman is not an encryption mechanism and is not typically used to encrypt data. Instead, it is a method to securely exchange the keys that encrypt data.</a:t>
            </a:r>
            <a:endParaRPr lang="en-US" sz="1600" dirty="0"/>
          </a:p>
        </p:txBody>
      </p:sp>
    </p:spTree>
    <p:extLst>
      <p:ext uri="{BB962C8B-B14F-4D97-AF65-F5344CB8AC3E}">
        <p14:creationId xmlns:p14="http://schemas.microsoft.com/office/powerpoint/2010/main" val="193219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Authentication</a:t>
            </a:r>
            <a:endParaRPr lang="en-US" sz="32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8" y="1220788"/>
            <a:ext cx="4649118" cy="3097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748950" y="226337"/>
            <a:ext cx="3241141" cy="5509200"/>
          </a:xfrm>
          <a:prstGeom prst="rect">
            <a:avLst/>
          </a:prstGeom>
          <a:solidFill>
            <a:schemeClr val="accent2">
              <a:lumMod val="40000"/>
              <a:lumOff val="60000"/>
            </a:schemeClr>
          </a:solidFill>
        </p:spPr>
        <p:txBody>
          <a:bodyPr wrap="square" rtlCol="0">
            <a:spAutoFit/>
          </a:bodyPr>
          <a:lstStyle/>
          <a:p>
            <a:r>
              <a:rPr lang="en-US" sz="1600" dirty="0"/>
              <a:t>There are two primary methods for validating a source in network communications: authentication services and data nonrepudiation services</a:t>
            </a:r>
            <a:r>
              <a:rPr lang="en-US" sz="1600" dirty="0" smtClean="0"/>
              <a:t>.</a:t>
            </a:r>
          </a:p>
          <a:p>
            <a:endParaRPr lang="en-US" sz="1600" dirty="0"/>
          </a:p>
          <a:p>
            <a:r>
              <a:rPr lang="en-US" sz="1600" dirty="0"/>
              <a:t>Authentication guarantees that a message comes from the source that it claims to come from. Authentication is similar to entering a secure personal identification number (PIN) for banking at an ATM, as shown in the figure</a:t>
            </a:r>
            <a:r>
              <a:rPr lang="en-US" sz="1600" dirty="0" smtClean="0"/>
              <a:t>.</a:t>
            </a:r>
          </a:p>
          <a:p>
            <a:endParaRPr lang="en-US" sz="1600" dirty="0"/>
          </a:p>
          <a:p>
            <a:r>
              <a:rPr lang="en-US" sz="1600" dirty="0"/>
              <a:t>Data nonrepudiation is a similar service that allows the sender of a message to be uniquely identified. With nonrepudiation services in place, a sender cannot deny having been the source of that message.</a:t>
            </a:r>
            <a:endParaRPr lang="en-US" sz="1600" dirty="0"/>
          </a:p>
        </p:txBody>
      </p:sp>
    </p:spTree>
    <p:extLst>
      <p:ext uri="{BB962C8B-B14F-4D97-AF65-F5344CB8AC3E}">
        <p14:creationId xmlns:p14="http://schemas.microsoft.com/office/powerpoint/2010/main" val="6532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DH Operation</a:t>
            </a:r>
            <a:endParaRPr lang="en-US" sz="3200"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447801"/>
            <a:ext cx="4371975" cy="3841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738" y="1412680"/>
            <a:ext cx="4105576" cy="3876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1924" y="5390146"/>
            <a:ext cx="8574389" cy="923330"/>
          </a:xfrm>
          <a:prstGeom prst="rect">
            <a:avLst/>
          </a:prstGeom>
          <a:solidFill>
            <a:schemeClr val="accent2">
              <a:lumMod val="40000"/>
              <a:lumOff val="60000"/>
            </a:schemeClr>
          </a:solidFill>
        </p:spPr>
        <p:txBody>
          <a:bodyPr wrap="square" rtlCol="0">
            <a:spAutoFit/>
          </a:bodyPr>
          <a:lstStyle/>
          <a:p>
            <a:r>
              <a:rPr lang="en-US" dirty="0"/>
              <a:t>Alice and Bob both come up with the same result (</a:t>
            </a:r>
            <a:r>
              <a:rPr lang="en-US" b="1" dirty="0"/>
              <a:t>2</a:t>
            </a:r>
            <a:r>
              <a:rPr lang="en-US" dirty="0"/>
              <a:t>). This new value is now a shared secret between Alice and Bob and can be used by an encryption algorithm as a shared secret key between them.</a:t>
            </a:r>
            <a:endParaRPr lang="en-US" dirty="0"/>
          </a:p>
        </p:txBody>
      </p:sp>
    </p:spTree>
    <p:extLst>
      <p:ext uri="{BB962C8B-B14F-4D97-AF65-F5344CB8AC3E}">
        <p14:creationId xmlns:p14="http://schemas.microsoft.com/office/powerpoint/2010/main" val="10524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57400"/>
            <a:ext cx="8112125" cy="680748"/>
          </a:xfrm>
        </p:spPr>
        <p:txBody>
          <a:bodyPr/>
          <a:lstStyle/>
          <a:p>
            <a:r>
              <a:rPr lang="en-US" sz="4000" dirty="0" smtClean="0"/>
              <a:t>Section 7.4:</a:t>
            </a:r>
            <a:br>
              <a:rPr lang="en-US" sz="4000" dirty="0" smtClean="0"/>
            </a:br>
            <a:r>
              <a:rPr lang="en-US" sz="4000" dirty="0" smtClean="0"/>
              <a:t>Public Key Cryptography</a:t>
            </a:r>
            <a:endParaRPr lang="en-US" sz="4000" dirty="0"/>
          </a:p>
        </p:txBody>
      </p:sp>
      <p:sp>
        <p:nvSpPr>
          <p:cNvPr id="5" name="Text Placeholder 6"/>
          <p:cNvSpPr txBox="1">
            <a:spLocks/>
          </p:cNvSpPr>
          <p:nvPr/>
        </p:nvSpPr>
        <p:spPr>
          <a:xfrm>
            <a:off x="419100" y="2921508"/>
            <a:ext cx="8577072" cy="261868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Upon completion of the section, you should be able to:</a:t>
            </a:r>
          </a:p>
          <a:p>
            <a:r>
              <a:rPr lang="en-US" sz="1800" dirty="0"/>
              <a:t>Explain the differences between symmetric and asymmetric encryptions and their intended applications</a:t>
            </a:r>
            <a:r>
              <a:rPr lang="en-US" sz="1800" dirty="0" smtClean="0"/>
              <a:t>.</a:t>
            </a:r>
          </a:p>
          <a:p>
            <a:r>
              <a:rPr lang="en-US" sz="1800" dirty="0"/>
              <a:t>Explain the functionality of digital </a:t>
            </a:r>
            <a:r>
              <a:rPr lang="en-US" sz="1800" dirty="0" smtClean="0"/>
              <a:t>signatures.</a:t>
            </a:r>
            <a:endParaRPr lang="en-US" sz="1800" dirty="0"/>
          </a:p>
          <a:p>
            <a:r>
              <a:rPr lang="en-US" sz="1800" dirty="0"/>
              <a:t>Explain the principles of a public key infrastructure (PKI).</a:t>
            </a:r>
            <a:endParaRPr lang="en-US" sz="1800" dirty="0" smtClean="0"/>
          </a:p>
        </p:txBody>
      </p:sp>
    </p:spTree>
    <p:extLst>
      <p:ext uri="{BB962C8B-B14F-4D97-AF65-F5344CB8AC3E}">
        <p14:creationId xmlns:p14="http://schemas.microsoft.com/office/powerpoint/2010/main" val="288778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7.4.1:</a:t>
            </a:r>
            <a:br>
              <a:rPr lang="en-US" sz="2800" dirty="0" smtClean="0"/>
            </a:br>
            <a:r>
              <a:rPr lang="en-US" sz="2800" dirty="0" smtClean="0"/>
              <a:t>Symmetric Versus Asymmetric Encryption</a:t>
            </a:r>
            <a:endParaRPr lang="en-US" sz="2800" dirty="0"/>
          </a:p>
        </p:txBody>
      </p:sp>
    </p:spTree>
    <p:extLst>
      <p:ext uri="{BB962C8B-B14F-4D97-AF65-F5344CB8AC3E}">
        <p14:creationId xmlns:p14="http://schemas.microsoft.com/office/powerpoint/2010/main" val="66075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a:t>Asymmetric Key Algorithms</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367" y="3829050"/>
            <a:ext cx="7145266" cy="1782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220979" y="1260348"/>
            <a:ext cx="8519638" cy="31135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Four protocols that use asymmetric key algorithms:</a:t>
            </a:r>
          </a:p>
          <a:p>
            <a:r>
              <a:rPr lang="en-US" sz="1800" dirty="0" smtClean="0">
                <a:solidFill>
                  <a:schemeClr val="bg2"/>
                </a:solidFill>
              </a:rPr>
              <a:t>Internet Key Exchange (IKE) </a:t>
            </a:r>
            <a:endParaRPr lang="en-US" sz="1800" dirty="0">
              <a:solidFill>
                <a:schemeClr val="bg2"/>
              </a:solidFill>
            </a:endParaRPr>
          </a:p>
          <a:p>
            <a:r>
              <a:rPr lang="en-US" sz="1800" dirty="0" smtClean="0">
                <a:solidFill>
                  <a:schemeClr val="bg2"/>
                </a:solidFill>
              </a:rPr>
              <a:t>Secure Socket Layer (SSL)</a:t>
            </a:r>
          </a:p>
          <a:p>
            <a:r>
              <a:rPr lang="en-US" sz="1800" dirty="0" smtClean="0">
                <a:solidFill>
                  <a:schemeClr val="bg2"/>
                </a:solidFill>
              </a:rPr>
              <a:t>Secure Shell (SSH)</a:t>
            </a:r>
          </a:p>
          <a:p>
            <a:r>
              <a:rPr lang="en-US" sz="1800" dirty="0" smtClean="0">
                <a:solidFill>
                  <a:schemeClr val="bg2"/>
                </a:solidFill>
              </a:rPr>
              <a:t>Pretty Good Privacy (PGP)</a:t>
            </a:r>
          </a:p>
        </p:txBody>
      </p:sp>
      <p:sp>
        <p:nvSpPr>
          <p:cNvPr id="2" name="TextBox 1"/>
          <p:cNvSpPr txBox="1"/>
          <p:nvPr/>
        </p:nvSpPr>
        <p:spPr>
          <a:xfrm>
            <a:off x="4114800" y="1638928"/>
            <a:ext cx="4625817" cy="2031325"/>
          </a:xfrm>
          <a:prstGeom prst="rect">
            <a:avLst/>
          </a:prstGeom>
          <a:solidFill>
            <a:schemeClr val="accent2">
              <a:lumMod val="40000"/>
              <a:lumOff val="60000"/>
            </a:schemeClr>
          </a:solidFill>
        </p:spPr>
        <p:txBody>
          <a:bodyPr wrap="square" rtlCol="0">
            <a:spAutoFit/>
          </a:bodyPr>
          <a:lstStyle/>
          <a:p>
            <a:r>
              <a:rPr lang="en-US" dirty="0"/>
              <a:t>Asymmetric algorithms, also called public-key algorithms, are designed so that the key that is used for encryption is different from the key that is used for decryption. The decryption key cannot, in any reasonable amount of time, be calculated from the encryption key and vice versa.</a:t>
            </a:r>
            <a:endParaRPr lang="en-US" dirty="0"/>
          </a:p>
        </p:txBody>
      </p:sp>
    </p:spTree>
    <p:extLst>
      <p:ext uri="{BB962C8B-B14F-4D97-AF65-F5344CB8AC3E}">
        <p14:creationId xmlns:p14="http://schemas.microsoft.com/office/powerpoint/2010/main" val="6432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smtClean="0"/>
              <a:t>Public </a:t>
            </a:r>
            <a:r>
              <a:rPr lang="en-US" sz="3200" dirty="0"/>
              <a:t>Key + Private Key = Confidentiality</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06" y="1160923"/>
            <a:ext cx="7945110" cy="203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0006" y="3412678"/>
            <a:ext cx="7952874" cy="2308324"/>
          </a:xfrm>
          <a:prstGeom prst="rect">
            <a:avLst/>
          </a:prstGeom>
          <a:noFill/>
        </p:spPr>
        <p:txBody>
          <a:bodyPr wrap="square" rtlCol="0">
            <a:spAutoFit/>
          </a:bodyPr>
          <a:lstStyle/>
          <a:p>
            <a:r>
              <a:rPr lang="en-US" dirty="0"/>
              <a:t>When the public key is used to encrypt the data, the private key must be used to decrypt the data. Only one host has the private key; therefore, confidentiality is achieved</a:t>
            </a:r>
            <a:r>
              <a:rPr lang="en-US" dirty="0" smtClean="0"/>
              <a:t>.</a:t>
            </a:r>
          </a:p>
          <a:p>
            <a:endParaRPr lang="en-US" dirty="0"/>
          </a:p>
          <a:p>
            <a:r>
              <a:rPr lang="en-US" dirty="0"/>
              <a:t>If the private key is compromised, another key pair must be generated to replace the compromised key.</a:t>
            </a:r>
          </a:p>
          <a:p>
            <a:endParaRPr lang="en-US" dirty="0" smtClean="0"/>
          </a:p>
          <a:p>
            <a:r>
              <a:rPr lang="en-US" dirty="0" smtClean="0"/>
              <a:t>For </a:t>
            </a:r>
            <a:r>
              <a:rPr lang="en-US" dirty="0"/>
              <a:t>example, in Figure 1, Alice requests and obtains Bob’s public key</a:t>
            </a:r>
            <a:r>
              <a:rPr lang="en-US" dirty="0" smtClean="0"/>
              <a:t>.</a:t>
            </a:r>
            <a:endParaRPr lang="en-US" dirty="0"/>
          </a:p>
        </p:txBody>
      </p:sp>
    </p:spTree>
    <p:extLst>
      <p:ext uri="{BB962C8B-B14F-4D97-AF65-F5344CB8AC3E}">
        <p14:creationId xmlns:p14="http://schemas.microsoft.com/office/powerpoint/2010/main" val="392953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smtClean="0"/>
              <a:t>Private Key </a:t>
            </a:r>
            <a:r>
              <a:rPr lang="en-US" sz="3200" dirty="0"/>
              <a:t>+ </a:t>
            </a:r>
            <a:r>
              <a:rPr lang="en-US" sz="3200" dirty="0" smtClean="0"/>
              <a:t>Public Key </a:t>
            </a:r>
            <a:r>
              <a:rPr lang="en-US" sz="3200" dirty="0"/>
              <a:t>= </a:t>
            </a:r>
            <a:r>
              <a:rPr lang="en-US" sz="3200" dirty="0" smtClean="0"/>
              <a:t>Confidentiality</a:t>
            </a:r>
            <a:endParaRPr lang="en-US" sz="32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8" y="1119207"/>
            <a:ext cx="3787764" cy="3666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992" y="3078452"/>
            <a:ext cx="4253590" cy="3135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37872" y="1703592"/>
            <a:ext cx="1419727" cy="276999"/>
          </a:xfrm>
          <a:prstGeom prst="rect">
            <a:avLst/>
          </a:prstGeom>
          <a:solidFill>
            <a:schemeClr val="accent2">
              <a:lumMod val="40000"/>
              <a:lumOff val="60000"/>
            </a:schemeClr>
          </a:solidFill>
        </p:spPr>
        <p:txBody>
          <a:bodyPr wrap="square" rtlCol="0">
            <a:spAutoFit/>
          </a:bodyPr>
          <a:lstStyle/>
          <a:p>
            <a:pPr algn="ctr"/>
            <a:r>
              <a:rPr lang="en-US" sz="1200" dirty="0" smtClean="0">
                <a:solidFill>
                  <a:srgbClr val="FF0000"/>
                </a:solidFill>
              </a:rPr>
              <a:t>Bob’s Public Key</a:t>
            </a:r>
            <a:endParaRPr lang="en-US" sz="1200" dirty="0">
              <a:solidFill>
                <a:srgbClr val="FF0000"/>
              </a:solidFill>
            </a:endParaRPr>
          </a:p>
        </p:txBody>
      </p:sp>
      <p:sp>
        <p:nvSpPr>
          <p:cNvPr id="7" name="TextBox 6"/>
          <p:cNvSpPr txBox="1"/>
          <p:nvPr/>
        </p:nvSpPr>
        <p:spPr>
          <a:xfrm>
            <a:off x="6484787" y="3460202"/>
            <a:ext cx="1419727" cy="276999"/>
          </a:xfrm>
          <a:prstGeom prst="rect">
            <a:avLst/>
          </a:prstGeom>
          <a:solidFill>
            <a:schemeClr val="accent2">
              <a:lumMod val="40000"/>
              <a:lumOff val="60000"/>
            </a:schemeClr>
          </a:solidFill>
        </p:spPr>
        <p:txBody>
          <a:bodyPr wrap="square" rtlCol="0">
            <a:spAutoFit/>
          </a:bodyPr>
          <a:lstStyle/>
          <a:p>
            <a:pPr algn="ctr"/>
            <a:r>
              <a:rPr lang="en-US" sz="1200" dirty="0" smtClean="0">
                <a:solidFill>
                  <a:srgbClr val="FF0000"/>
                </a:solidFill>
              </a:rPr>
              <a:t>Bob’s Private Key</a:t>
            </a:r>
            <a:endParaRPr lang="en-US" sz="1200" dirty="0">
              <a:solidFill>
                <a:srgbClr val="FF0000"/>
              </a:solidFill>
            </a:endParaRPr>
          </a:p>
        </p:txBody>
      </p:sp>
      <p:sp>
        <p:nvSpPr>
          <p:cNvPr id="8" name="TextBox 7"/>
          <p:cNvSpPr txBox="1"/>
          <p:nvPr/>
        </p:nvSpPr>
        <p:spPr>
          <a:xfrm>
            <a:off x="4357992" y="5783551"/>
            <a:ext cx="4253590" cy="430887"/>
          </a:xfrm>
          <a:prstGeom prst="rect">
            <a:avLst/>
          </a:prstGeom>
          <a:solidFill>
            <a:schemeClr val="accent2">
              <a:lumMod val="40000"/>
              <a:lumOff val="60000"/>
            </a:schemeClr>
          </a:solidFill>
        </p:spPr>
        <p:txBody>
          <a:bodyPr wrap="square" rtlCol="0">
            <a:spAutoFit/>
          </a:bodyPr>
          <a:lstStyle/>
          <a:p>
            <a:r>
              <a:rPr lang="en-US" sz="1100" dirty="0">
                <a:solidFill>
                  <a:srgbClr val="FF0000"/>
                </a:solidFill>
              </a:rPr>
              <a:t>Bob then uses his private key to decrypt the message as shown in Figure 3.</a:t>
            </a:r>
            <a:endParaRPr lang="en-US" sz="1100" dirty="0">
              <a:solidFill>
                <a:srgbClr val="FF0000"/>
              </a:solidFill>
            </a:endParaRPr>
          </a:p>
        </p:txBody>
      </p:sp>
      <p:sp>
        <p:nvSpPr>
          <p:cNvPr id="9" name="TextBox 8"/>
          <p:cNvSpPr txBox="1"/>
          <p:nvPr/>
        </p:nvSpPr>
        <p:spPr>
          <a:xfrm>
            <a:off x="270518" y="4362297"/>
            <a:ext cx="3787764" cy="600164"/>
          </a:xfrm>
          <a:prstGeom prst="rect">
            <a:avLst/>
          </a:prstGeom>
          <a:solidFill>
            <a:schemeClr val="accent2">
              <a:lumMod val="40000"/>
              <a:lumOff val="60000"/>
            </a:schemeClr>
          </a:solidFill>
        </p:spPr>
        <p:txBody>
          <a:bodyPr wrap="square" rtlCol="0">
            <a:spAutoFit/>
          </a:bodyPr>
          <a:lstStyle/>
          <a:p>
            <a:r>
              <a:rPr lang="en-US" sz="1100" dirty="0">
                <a:solidFill>
                  <a:srgbClr val="FF0000"/>
                </a:solidFill>
              </a:rPr>
              <a:t>In Figure 2, Alice uses Bob’s public key to encrypt a message using an agreed-upon algorithm. Alice sends the encrypted message to Bob</a:t>
            </a:r>
            <a:r>
              <a:rPr lang="en-US" sz="1100" dirty="0" smtClean="0">
                <a:solidFill>
                  <a:srgbClr val="FF0000"/>
                </a:solidFill>
              </a:rPr>
              <a:t>.</a:t>
            </a:r>
            <a:endParaRPr lang="en-US" sz="1100" dirty="0">
              <a:solidFill>
                <a:srgbClr val="FF0000"/>
              </a:solidFill>
            </a:endParaRPr>
          </a:p>
        </p:txBody>
      </p:sp>
    </p:spTree>
    <p:extLst>
      <p:ext uri="{BB962C8B-B14F-4D97-AF65-F5344CB8AC3E}">
        <p14:creationId xmlns:p14="http://schemas.microsoft.com/office/powerpoint/2010/main" val="411060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smtClean="0"/>
              <a:t>Private Key </a:t>
            </a:r>
            <a:r>
              <a:rPr lang="en-US" sz="3200" dirty="0"/>
              <a:t>+ </a:t>
            </a:r>
            <a:r>
              <a:rPr lang="en-US" sz="3200" dirty="0" smtClean="0"/>
              <a:t>Public Key </a:t>
            </a:r>
            <a:r>
              <a:rPr lang="en-US" sz="3200" dirty="0"/>
              <a:t>= </a:t>
            </a:r>
            <a:r>
              <a:rPr lang="en-US" sz="3200" dirty="0" smtClean="0"/>
              <a:t>Authenticity</a:t>
            </a:r>
            <a:endParaRPr lang="en-US" sz="32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8" y="1119207"/>
            <a:ext cx="3787764" cy="3666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992" y="1119206"/>
            <a:ext cx="4166041" cy="1770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992" y="3078452"/>
            <a:ext cx="4253590" cy="3135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230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a:t>Asymmetric Algorithms</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69" y="1734709"/>
            <a:ext cx="4014848" cy="4297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211" y="1745683"/>
            <a:ext cx="3233676" cy="429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518619" y="1050587"/>
            <a:ext cx="3903549" cy="60311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Alice Encrypts Message Using Bob’s Public Key</a:t>
            </a:r>
          </a:p>
        </p:txBody>
      </p:sp>
      <p:sp>
        <p:nvSpPr>
          <p:cNvPr id="8" name="Text Placeholder 6"/>
          <p:cNvSpPr txBox="1">
            <a:spLocks/>
          </p:cNvSpPr>
          <p:nvPr/>
        </p:nvSpPr>
        <p:spPr>
          <a:xfrm>
            <a:off x="4983275" y="1050587"/>
            <a:ext cx="3903549" cy="60311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Alice Encrypts A Hash Using Bob’s Public Key</a:t>
            </a:r>
          </a:p>
        </p:txBody>
      </p:sp>
    </p:spTree>
    <p:extLst>
      <p:ext uri="{BB962C8B-B14F-4D97-AF65-F5344CB8AC3E}">
        <p14:creationId xmlns:p14="http://schemas.microsoft.com/office/powerpoint/2010/main" val="104043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a:t>Asymmetric Algorithms</a:t>
            </a:r>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712" y="1745683"/>
            <a:ext cx="3362325" cy="4297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518619" y="1050587"/>
            <a:ext cx="3362325" cy="60311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Bob Uses Alice’s Public Key to Decrypt Hash</a:t>
            </a:r>
          </a:p>
        </p:txBody>
      </p:sp>
      <p:sp>
        <p:nvSpPr>
          <p:cNvPr id="8" name="Text Placeholder 6"/>
          <p:cNvSpPr txBox="1">
            <a:spLocks/>
          </p:cNvSpPr>
          <p:nvPr/>
        </p:nvSpPr>
        <p:spPr>
          <a:xfrm>
            <a:off x="4983275" y="1050587"/>
            <a:ext cx="3903549" cy="60311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Bob Uses His Public Key to Decrypt Message</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618" y="1745683"/>
            <a:ext cx="3362325" cy="4339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091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a:t>Types of Asymmetric Algorithms</a:t>
            </a:r>
          </a:p>
        </p:txBody>
      </p:sp>
      <p:pic>
        <p:nvPicPr>
          <p:cNvPr id="553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018" y="1320007"/>
            <a:ext cx="7565964" cy="4808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033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Data Integrity</a:t>
            </a:r>
            <a:endParaRPr lang="en-US" sz="32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337366"/>
            <a:ext cx="6008313" cy="399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464176" y="703438"/>
            <a:ext cx="2562130" cy="5478423"/>
          </a:xfrm>
          <a:prstGeom prst="rect">
            <a:avLst/>
          </a:prstGeom>
          <a:solidFill>
            <a:schemeClr val="accent2">
              <a:lumMod val="40000"/>
              <a:lumOff val="60000"/>
            </a:schemeClr>
          </a:solidFill>
        </p:spPr>
        <p:txBody>
          <a:bodyPr wrap="square" rtlCol="0">
            <a:spAutoFit/>
          </a:bodyPr>
          <a:lstStyle/>
          <a:p>
            <a:r>
              <a:rPr lang="en-US" sz="1400" dirty="0"/>
              <a:t>Data integrity ensures that messages are not altered in transit. With data integrity, the receiver can verify that the received message is identical to the sent message and that no manipulation occurred</a:t>
            </a:r>
            <a:r>
              <a:rPr lang="en-US" sz="1400" dirty="0" smtClean="0"/>
              <a:t>.</a:t>
            </a:r>
          </a:p>
          <a:p>
            <a:endParaRPr lang="en-US" sz="1400" dirty="0"/>
          </a:p>
          <a:p>
            <a:r>
              <a:rPr lang="en-US" sz="1400" dirty="0"/>
              <a:t>European nobility ensured the data integrity of documents by creating a wax seal to close an envelope, as shown in the figure. The seal was often created using a signet ring. </a:t>
            </a:r>
            <a:endParaRPr lang="en-US" sz="1400" dirty="0" smtClean="0"/>
          </a:p>
          <a:p>
            <a:endParaRPr lang="en-US" sz="1400" dirty="0"/>
          </a:p>
          <a:p>
            <a:r>
              <a:rPr lang="en-US" sz="1400" dirty="0" smtClean="0"/>
              <a:t>These </a:t>
            </a:r>
            <a:r>
              <a:rPr lang="en-US" sz="1400" dirty="0"/>
              <a:t>bore the family crest, initials, a portrait, or a personal symbol or motto of the owner of the signet ring. An unbroken seal on an envelope guaranteed the integrity of its contents. It also guaranteed authenticity based on the unique signet ring impression.</a:t>
            </a:r>
            <a:endParaRPr lang="en-US" sz="1400" dirty="0"/>
          </a:p>
        </p:txBody>
      </p:sp>
    </p:spTree>
    <p:extLst>
      <p:ext uri="{BB962C8B-B14F-4D97-AF65-F5344CB8AC3E}">
        <p14:creationId xmlns:p14="http://schemas.microsoft.com/office/powerpoint/2010/main" val="281176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7.4.2:</a:t>
            </a:r>
            <a:br>
              <a:rPr lang="en-US" sz="2800" dirty="0" smtClean="0"/>
            </a:br>
            <a:r>
              <a:rPr lang="en-US" sz="2800" dirty="0" smtClean="0"/>
              <a:t>Digital Signatures</a:t>
            </a:r>
            <a:endParaRPr lang="en-US" sz="2800" dirty="0"/>
          </a:p>
        </p:txBody>
      </p:sp>
    </p:spTree>
    <p:extLst>
      <p:ext uri="{BB962C8B-B14F-4D97-AF65-F5344CB8AC3E}">
        <p14:creationId xmlns:p14="http://schemas.microsoft.com/office/powerpoint/2010/main" val="19569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Using Digital Signatures</a:t>
            </a:r>
            <a:endParaRPr lang="en-US" sz="3200" dirty="0"/>
          </a:p>
        </p:txBody>
      </p:sp>
      <p:sp>
        <p:nvSpPr>
          <p:cNvPr id="5" name="Text Placeholder 6"/>
          <p:cNvSpPr txBox="1">
            <a:spLocks/>
          </p:cNvSpPr>
          <p:nvPr/>
        </p:nvSpPr>
        <p:spPr>
          <a:xfrm>
            <a:off x="220979" y="1260348"/>
            <a:ext cx="8170546" cy="31135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Digital Signature Properties:</a:t>
            </a:r>
          </a:p>
          <a:p>
            <a:r>
              <a:rPr lang="en-US" sz="1800" dirty="0" smtClean="0">
                <a:solidFill>
                  <a:schemeClr val="bg2"/>
                </a:solidFill>
              </a:rPr>
              <a:t>Signature is authentic</a:t>
            </a:r>
          </a:p>
          <a:p>
            <a:r>
              <a:rPr lang="en-US" sz="1800" dirty="0" smtClean="0">
                <a:solidFill>
                  <a:schemeClr val="bg2"/>
                </a:solidFill>
              </a:rPr>
              <a:t>Signature is unalterable</a:t>
            </a:r>
          </a:p>
          <a:p>
            <a:r>
              <a:rPr lang="en-US" sz="1800" dirty="0" smtClean="0">
                <a:solidFill>
                  <a:schemeClr val="bg2"/>
                </a:solidFill>
              </a:rPr>
              <a:t>Signature is not reusable</a:t>
            </a:r>
          </a:p>
          <a:p>
            <a:r>
              <a:rPr lang="en-US" sz="1800" dirty="0" smtClean="0">
                <a:solidFill>
                  <a:schemeClr val="bg2"/>
                </a:solidFill>
              </a:rPr>
              <a:t>Signature cannot be repudiated</a:t>
            </a:r>
          </a:p>
        </p:txBody>
      </p:sp>
      <p:sp>
        <p:nvSpPr>
          <p:cNvPr id="2" name="Rectangle 1"/>
          <p:cNvSpPr/>
          <p:nvPr/>
        </p:nvSpPr>
        <p:spPr>
          <a:xfrm>
            <a:off x="4006516" y="1042282"/>
            <a:ext cx="4776538" cy="923330"/>
          </a:xfrm>
          <a:prstGeom prst="rect">
            <a:avLst/>
          </a:prstGeom>
          <a:solidFill>
            <a:schemeClr val="accent2">
              <a:lumMod val="40000"/>
              <a:lumOff val="60000"/>
            </a:schemeClr>
          </a:solidFill>
        </p:spPr>
        <p:txBody>
          <a:bodyPr wrap="square">
            <a:spAutoFit/>
          </a:bodyPr>
          <a:lstStyle/>
          <a:p>
            <a:r>
              <a:rPr lang="en-US" dirty="0">
                <a:solidFill>
                  <a:srgbClr val="333333"/>
                </a:solidFill>
                <a:latin typeface="CiscoSansTTLight"/>
              </a:rPr>
              <a:t>Digital signatures have specific properties that enable entity authentication and data integrity as shown in Figure 2.</a:t>
            </a:r>
            <a:endParaRPr lang="en-US" dirty="0"/>
          </a:p>
        </p:txBody>
      </p:sp>
      <p:pic>
        <p:nvPicPr>
          <p:cNvPr id="3" name="Picture 2"/>
          <p:cNvPicPr>
            <a:picLocks noChangeAspect="1"/>
          </p:cNvPicPr>
          <p:nvPr/>
        </p:nvPicPr>
        <p:blipFill>
          <a:blip r:embed="rId3"/>
          <a:stretch>
            <a:fillRect/>
          </a:stretch>
        </p:blipFill>
        <p:spPr>
          <a:xfrm>
            <a:off x="4912482" y="1965612"/>
            <a:ext cx="2964606" cy="3034526"/>
          </a:xfrm>
          <a:prstGeom prst="rect">
            <a:avLst/>
          </a:prstGeom>
        </p:spPr>
      </p:pic>
    </p:spTree>
    <p:extLst>
      <p:ext uri="{BB962C8B-B14F-4D97-AF65-F5344CB8AC3E}">
        <p14:creationId xmlns:p14="http://schemas.microsoft.com/office/powerpoint/2010/main" val="108571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a:t>Code Signing</a:t>
            </a:r>
          </a:p>
        </p:txBody>
      </p:sp>
      <p:sp>
        <p:nvSpPr>
          <p:cNvPr id="3" name="Text Placeholder 6"/>
          <p:cNvSpPr txBox="1">
            <a:spLocks/>
          </p:cNvSpPr>
          <p:nvPr/>
        </p:nvSpPr>
        <p:spPr>
          <a:xfrm>
            <a:off x="220979" y="1260348"/>
            <a:ext cx="8170546" cy="31135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Digitally signing code provides several assurances about the code:</a:t>
            </a:r>
          </a:p>
          <a:p>
            <a:r>
              <a:rPr lang="en-US" sz="1800" dirty="0" smtClean="0">
                <a:solidFill>
                  <a:schemeClr val="bg2"/>
                </a:solidFill>
              </a:rPr>
              <a:t>The code is authentic and is actually sourced by the publisher.</a:t>
            </a:r>
            <a:endParaRPr lang="en-US" sz="1800" dirty="0">
              <a:solidFill>
                <a:schemeClr val="bg2"/>
              </a:solidFill>
            </a:endParaRPr>
          </a:p>
          <a:p>
            <a:r>
              <a:rPr lang="en-US" sz="1800" dirty="0" smtClean="0">
                <a:solidFill>
                  <a:schemeClr val="bg2"/>
                </a:solidFill>
              </a:rPr>
              <a:t>The code has not been modified since it left the software publisher.</a:t>
            </a:r>
          </a:p>
          <a:p>
            <a:r>
              <a:rPr lang="en-US" sz="1800" dirty="0" smtClean="0">
                <a:solidFill>
                  <a:schemeClr val="bg2"/>
                </a:solidFill>
              </a:rPr>
              <a:t>The publisher undeniably published the code.</a:t>
            </a:r>
          </a:p>
        </p:txBody>
      </p:sp>
    </p:spTree>
    <p:extLst>
      <p:ext uri="{BB962C8B-B14F-4D97-AF65-F5344CB8AC3E}">
        <p14:creationId xmlns:p14="http://schemas.microsoft.com/office/powerpoint/2010/main" val="1918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smtClean="0"/>
              <a:t>Digital Certificates</a:t>
            </a:r>
            <a:endParaRPr lang="en-US" sz="3200" dirty="0"/>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138113"/>
            <a:ext cx="6332634" cy="471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01590" y="1107900"/>
            <a:ext cx="2373830" cy="4770537"/>
          </a:xfrm>
          <a:prstGeom prst="rect">
            <a:avLst/>
          </a:prstGeom>
          <a:solidFill>
            <a:schemeClr val="accent2">
              <a:lumMod val="40000"/>
              <a:lumOff val="60000"/>
            </a:schemeClr>
          </a:solidFill>
        </p:spPr>
        <p:txBody>
          <a:bodyPr wrap="square" rtlCol="0">
            <a:spAutoFit/>
          </a:bodyPr>
          <a:lstStyle/>
          <a:p>
            <a:r>
              <a:rPr lang="en-US" sz="1600" dirty="0"/>
              <a:t>A digital certificate is equivalent to an electronic passport. They enable users, hosts, and organizations to securely exchange information over the Internet. Specifically, a digital certificate is used to authenticate and verify that a user sending a message is who they claim to be. Digital certificates can also be used to provide confidentiality for the receiver with the means to encrypt a reply.</a:t>
            </a:r>
            <a:endParaRPr lang="en-US" sz="1600" dirty="0"/>
          </a:p>
        </p:txBody>
      </p:sp>
    </p:spTree>
    <p:extLst>
      <p:ext uri="{BB962C8B-B14F-4D97-AF65-F5344CB8AC3E}">
        <p14:creationId xmlns:p14="http://schemas.microsoft.com/office/powerpoint/2010/main" val="54823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Using Digital Certificates</a:t>
            </a:r>
            <a:endParaRPr lang="en-US" sz="3200" dirty="0"/>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3" y="956163"/>
            <a:ext cx="4386403" cy="3386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263" y="2780506"/>
            <a:ext cx="4244975" cy="3490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4745355" y="1657350"/>
            <a:ext cx="3027046" cy="3970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Sending a Digital Certificate</a:t>
            </a:r>
          </a:p>
        </p:txBody>
      </p:sp>
      <p:sp>
        <p:nvSpPr>
          <p:cNvPr id="7" name="Text Placeholder 6"/>
          <p:cNvSpPr txBox="1">
            <a:spLocks/>
          </p:cNvSpPr>
          <p:nvPr/>
        </p:nvSpPr>
        <p:spPr>
          <a:xfrm>
            <a:off x="647700" y="4886325"/>
            <a:ext cx="3228887" cy="3970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Receiving a Digital Certificate</a:t>
            </a:r>
          </a:p>
        </p:txBody>
      </p:sp>
    </p:spTree>
    <p:extLst>
      <p:ext uri="{BB962C8B-B14F-4D97-AF65-F5344CB8AC3E}">
        <p14:creationId xmlns:p14="http://schemas.microsoft.com/office/powerpoint/2010/main" val="216609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Digital Signature Algorithms</a:t>
            </a:r>
            <a:endParaRPr lang="en-US" sz="32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208" y="3897142"/>
            <a:ext cx="6153696" cy="1949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7" y="1409050"/>
            <a:ext cx="5591664" cy="2002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6343130" y="2211705"/>
            <a:ext cx="1857287" cy="3970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DSA Scorecard</a:t>
            </a:r>
          </a:p>
        </p:txBody>
      </p:sp>
      <p:sp>
        <p:nvSpPr>
          <p:cNvPr id="8" name="Text Placeholder 6"/>
          <p:cNvSpPr txBox="1">
            <a:spLocks/>
          </p:cNvSpPr>
          <p:nvPr/>
        </p:nvSpPr>
        <p:spPr>
          <a:xfrm>
            <a:off x="483836" y="4776565"/>
            <a:ext cx="1857287" cy="3970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RSA Scorecard</a:t>
            </a:r>
          </a:p>
        </p:txBody>
      </p:sp>
    </p:spTree>
    <p:extLst>
      <p:ext uri="{BB962C8B-B14F-4D97-AF65-F5344CB8AC3E}">
        <p14:creationId xmlns:p14="http://schemas.microsoft.com/office/powerpoint/2010/main" val="328737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7.4.3:</a:t>
            </a:r>
            <a:br>
              <a:rPr lang="en-US" sz="2800" dirty="0" smtClean="0"/>
            </a:br>
            <a:r>
              <a:rPr lang="en-US" sz="2800" dirty="0" smtClean="0"/>
              <a:t>Public Key Infrastructure</a:t>
            </a:r>
            <a:endParaRPr lang="en-US" sz="2800" dirty="0"/>
          </a:p>
        </p:txBody>
      </p:sp>
    </p:spTree>
    <p:extLst>
      <p:ext uri="{BB962C8B-B14F-4D97-AF65-F5344CB8AC3E}">
        <p14:creationId xmlns:p14="http://schemas.microsoft.com/office/powerpoint/2010/main" val="181106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Public Key Infrastructure Overview</a:t>
            </a:r>
            <a:endParaRPr lang="en-US" sz="3200" dirty="0"/>
          </a:p>
        </p:txBody>
      </p:sp>
      <p:pic>
        <p:nvPicPr>
          <p:cNvPr id="71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754055"/>
            <a:ext cx="5553014" cy="3251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782716" y="1082842"/>
            <a:ext cx="3180810" cy="5078313"/>
          </a:xfrm>
          <a:prstGeom prst="rect">
            <a:avLst/>
          </a:prstGeom>
          <a:solidFill>
            <a:schemeClr val="accent2">
              <a:lumMod val="40000"/>
              <a:lumOff val="60000"/>
            </a:schemeClr>
          </a:solidFill>
        </p:spPr>
        <p:txBody>
          <a:bodyPr wrap="square" rtlCol="0">
            <a:spAutoFit/>
          </a:bodyPr>
          <a:lstStyle/>
          <a:p>
            <a:r>
              <a:rPr lang="en-US" dirty="0"/>
              <a:t>On the Internet, continually exchanging identification between all parties would be impractical. Therefore, individuals agree to accept the word of a neutral third party. Presumably, the third party does an in-depth investigation prior to the issuance of credentials. After this in-depth investigation, the third party issues credentials that are difficult to forge. From that point forward, all individuals who trust the third party simply accept the credentials that the third party issues.</a:t>
            </a:r>
            <a:endParaRPr lang="en-US" dirty="0"/>
          </a:p>
        </p:txBody>
      </p:sp>
    </p:spTree>
    <p:extLst>
      <p:ext uri="{BB962C8B-B14F-4D97-AF65-F5344CB8AC3E}">
        <p14:creationId xmlns:p14="http://schemas.microsoft.com/office/powerpoint/2010/main" val="8727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smtClean="0"/>
              <a:t>PKI Framework</a:t>
            </a:r>
            <a:endParaRPr lang="en-US" sz="3200" dirty="0"/>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41" y="1155700"/>
            <a:ext cx="5677659" cy="1863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4225" y="3421063"/>
            <a:ext cx="5486400" cy="279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1064861" y="4749482"/>
            <a:ext cx="1857287" cy="3970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PKI Example</a:t>
            </a:r>
          </a:p>
        </p:txBody>
      </p:sp>
      <p:sp>
        <p:nvSpPr>
          <p:cNvPr id="7" name="Text Placeholder 6"/>
          <p:cNvSpPr txBox="1">
            <a:spLocks/>
          </p:cNvSpPr>
          <p:nvPr/>
        </p:nvSpPr>
        <p:spPr>
          <a:xfrm>
            <a:off x="6589361" y="1889023"/>
            <a:ext cx="1857287" cy="3970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Elements of the PKI Framework</a:t>
            </a:r>
          </a:p>
        </p:txBody>
      </p:sp>
    </p:spTree>
    <p:extLst>
      <p:ext uri="{BB962C8B-B14F-4D97-AF65-F5344CB8AC3E}">
        <p14:creationId xmlns:p14="http://schemas.microsoft.com/office/powerpoint/2010/main" val="379776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smtClean="0"/>
              <a:t>Certificate Authorities</a:t>
            </a:r>
            <a:endParaRPr lang="en-US" sz="3200" dirty="0"/>
          </a:p>
        </p:txBody>
      </p:sp>
      <p:pic>
        <p:nvPicPr>
          <p:cNvPr id="737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21" y="942755"/>
            <a:ext cx="7762280" cy="2983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71421" y="4283240"/>
            <a:ext cx="7762280" cy="2031325"/>
          </a:xfrm>
          <a:prstGeom prst="rect">
            <a:avLst/>
          </a:prstGeom>
          <a:solidFill>
            <a:schemeClr val="accent2">
              <a:lumMod val="40000"/>
              <a:lumOff val="60000"/>
            </a:schemeClr>
          </a:solidFill>
        </p:spPr>
        <p:txBody>
          <a:bodyPr wrap="square" rtlCol="0">
            <a:spAutoFit/>
          </a:bodyPr>
          <a:lstStyle/>
          <a:p>
            <a:r>
              <a:rPr lang="en-US" dirty="0"/>
              <a:t>Many vendors provide CA servers as a managed service or as an end-user product, including Symantec Group (VeriSign), </a:t>
            </a:r>
            <a:r>
              <a:rPr lang="en-US" dirty="0" err="1"/>
              <a:t>Comodo</a:t>
            </a:r>
            <a:r>
              <a:rPr lang="en-US" dirty="0"/>
              <a:t>, Go Daddy Group, </a:t>
            </a:r>
            <a:r>
              <a:rPr lang="en-US" dirty="0" err="1"/>
              <a:t>GlobalSign</a:t>
            </a:r>
            <a:r>
              <a:rPr lang="en-US" dirty="0"/>
              <a:t>, </a:t>
            </a:r>
            <a:r>
              <a:rPr lang="en-US" dirty="0" err="1"/>
              <a:t>DigiCert</a:t>
            </a:r>
            <a:r>
              <a:rPr lang="en-US" dirty="0"/>
              <a:t>, and others</a:t>
            </a:r>
            <a:r>
              <a:rPr lang="en-US" dirty="0" smtClean="0"/>
              <a:t>.</a:t>
            </a:r>
          </a:p>
          <a:p>
            <a:endParaRPr lang="en-US" dirty="0"/>
          </a:p>
          <a:p>
            <a:r>
              <a:rPr lang="en-US" dirty="0"/>
              <a:t>CAs, especially those that are outsourced, can issue certificates of a number of classes, which determine how trusted a certificate is. Figure 1 provides a description of the classes.</a:t>
            </a:r>
          </a:p>
        </p:txBody>
      </p:sp>
    </p:spTree>
    <p:extLst>
      <p:ext uri="{BB962C8B-B14F-4D97-AF65-F5344CB8AC3E}">
        <p14:creationId xmlns:p14="http://schemas.microsoft.com/office/powerpoint/2010/main" val="423465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Data Confidentiality</a:t>
            </a:r>
            <a:endParaRPr lang="en-US" sz="3200" dirty="0"/>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38" y="1322984"/>
            <a:ext cx="5491357" cy="3809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71992" y="1242495"/>
            <a:ext cx="2181885" cy="3970318"/>
          </a:xfrm>
          <a:prstGeom prst="rect">
            <a:avLst/>
          </a:prstGeom>
          <a:solidFill>
            <a:schemeClr val="accent2">
              <a:lumMod val="40000"/>
              <a:lumOff val="60000"/>
            </a:schemeClr>
          </a:solidFill>
        </p:spPr>
        <p:txBody>
          <a:bodyPr wrap="square" rtlCol="0">
            <a:spAutoFit/>
          </a:bodyPr>
          <a:lstStyle/>
          <a:p>
            <a:r>
              <a:rPr lang="en-US" sz="1400" dirty="0"/>
              <a:t>Data confidentiality ensures privacy so that only the receiver can read the message. This can be achieved through encryption. Encryption is the process of scrambling data so that it cannot be easily read by unauthorized parties</a:t>
            </a:r>
            <a:r>
              <a:rPr lang="en-US" sz="1400" dirty="0" smtClean="0"/>
              <a:t>.</a:t>
            </a:r>
          </a:p>
          <a:p>
            <a:endParaRPr lang="en-US" sz="1400" dirty="0"/>
          </a:p>
          <a:p>
            <a:r>
              <a:rPr lang="en-US" sz="1400" dirty="0"/>
              <a:t>When enabling encryption, readable data is called plaintext, or </a:t>
            </a:r>
            <a:r>
              <a:rPr lang="en-US" sz="1400" dirty="0" err="1"/>
              <a:t>cleartext</a:t>
            </a:r>
            <a:r>
              <a:rPr lang="en-US" sz="1400" dirty="0"/>
              <a:t>, while the encrypted version is called encrypted text or </a:t>
            </a:r>
            <a:r>
              <a:rPr lang="en-US" sz="1400" dirty="0" err="1"/>
              <a:t>ciphertext</a:t>
            </a:r>
            <a:r>
              <a:rPr lang="en-US" sz="1400" dirty="0"/>
              <a:t>. </a:t>
            </a:r>
            <a:endParaRPr lang="en-US" sz="1400" dirty="0"/>
          </a:p>
        </p:txBody>
      </p:sp>
    </p:spTree>
    <p:extLst>
      <p:ext uri="{BB962C8B-B14F-4D97-AF65-F5344CB8AC3E}">
        <p14:creationId xmlns:p14="http://schemas.microsoft.com/office/powerpoint/2010/main" val="331696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a:t>Interoperability of Different PKI Vendors</a:t>
            </a: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217947"/>
            <a:ext cx="4438650" cy="472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077326" y="1273982"/>
            <a:ext cx="3753852" cy="4616648"/>
          </a:xfrm>
          <a:prstGeom prst="rect">
            <a:avLst/>
          </a:prstGeom>
          <a:solidFill>
            <a:schemeClr val="accent2">
              <a:lumMod val="40000"/>
              <a:lumOff val="60000"/>
            </a:schemeClr>
          </a:solidFill>
        </p:spPr>
        <p:txBody>
          <a:bodyPr wrap="square" rtlCol="0">
            <a:spAutoFit/>
          </a:bodyPr>
          <a:lstStyle/>
          <a:p>
            <a:r>
              <a:rPr lang="en-US" sz="1400" dirty="0"/>
              <a:t>Interoperability between a PKI and its supporting services, such as Lightweight Directory Access Protocol (LDAP) and X.500 directories, is a concern because many CA vendors have proposed and implemented proprietary solutions instead of waiting for standards to develop</a:t>
            </a:r>
            <a:r>
              <a:rPr lang="en-US" sz="1400" dirty="0" smtClean="0"/>
              <a:t>.</a:t>
            </a:r>
          </a:p>
          <a:p>
            <a:endParaRPr lang="en-US" sz="1400" dirty="0"/>
          </a:p>
          <a:p>
            <a:r>
              <a:rPr lang="en-US" sz="1400" b="1" dirty="0"/>
              <a:t>Note</a:t>
            </a:r>
            <a:r>
              <a:rPr lang="en-US" sz="1400" dirty="0"/>
              <a:t>: LDAP and X.500 are protocols that are used to query a directory service, such as Microsoft Active Directory, to verify a username and password</a:t>
            </a:r>
            <a:r>
              <a:rPr lang="en-US" sz="1400" dirty="0" smtClean="0"/>
              <a:t>.</a:t>
            </a:r>
          </a:p>
          <a:p>
            <a:endParaRPr lang="en-US" sz="1400" dirty="0"/>
          </a:p>
          <a:p>
            <a:r>
              <a:rPr lang="en-US" sz="1400" dirty="0"/>
              <a:t>To address this interoperability concern, the IETF formed the PKI X.509 (PKIX) workgroup, which is dedicated to promoting and standardizing PKI on the Internet. This workgroup has published the Internet X.509 Public Key Infrastructure Certificate Policy and Certification Practices Framework (RFC2527</a:t>
            </a:r>
            <a:r>
              <a:rPr lang="en-US" sz="1400" dirty="0" smtClean="0"/>
              <a:t>).</a:t>
            </a:r>
            <a:endParaRPr lang="en-US" sz="1400" dirty="0"/>
          </a:p>
        </p:txBody>
      </p:sp>
    </p:spTree>
    <p:extLst>
      <p:ext uri="{BB962C8B-B14F-4D97-AF65-F5344CB8AC3E}">
        <p14:creationId xmlns:p14="http://schemas.microsoft.com/office/powerpoint/2010/main" val="222768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a:t>Public-Key Cryptography Standards</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873567"/>
            <a:ext cx="5835853" cy="2890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196263" y="1155032"/>
            <a:ext cx="2671011" cy="4770537"/>
          </a:xfrm>
          <a:prstGeom prst="rect">
            <a:avLst/>
          </a:prstGeom>
          <a:solidFill>
            <a:schemeClr val="accent2">
              <a:lumMod val="40000"/>
              <a:lumOff val="60000"/>
            </a:schemeClr>
          </a:solidFill>
        </p:spPr>
        <p:txBody>
          <a:bodyPr wrap="square" rtlCol="0">
            <a:spAutoFit/>
          </a:bodyPr>
          <a:lstStyle/>
          <a:p>
            <a:r>
              <a:rPr lang="en-US" sz="1600" dirty="0"/>
              <a:t>Another important set of PKI standards are the Public-Key Cryptography Standards (PKCS). PKCS refers to a group of Public Key Cryptography Standards devised and published by RSA Laboratories. PKCS provides basic interoperability of applications that use public-key cryptography. PKCS defines the low-level formats for the secure exchange of arbitrary data, such as an encrypted piece of data or a signed piece of data.</a:t>
            </a:r>
            <a:endParaRPr lang="en-US" sz="1600" dirty="0"/>
          </a:p>
        </p:txBody>
      </p:sp>
    </p:spTree>
    <p:extLst>
      <p:ext uri="{BB962C8B-B14F-4D97-AF65-F5344CB8AC3E}">
        <p14:creationId xmlns:p14="http://schemas.microsoft.com/office/powerpoint/2010/main" val="258090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a:t>Simple Certificate Enrollment Protocol</a:t>
            </a:r>
          </a:p>
        </p:txBody>
      </p:sp>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393" y="1408113"/>
            <a:ext cx="6649215" cy="467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0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smtClean="0"/>
              <a:t>PKI Topologies</a:t>
            </a:r>
            <a:endParaRPr lang="en-US" sz="3200" dirty="0"/>
          </a:p>
        </p:txBody>
      </p:sp>
      <p:pic>
        <p:nvPicPr>
          <p:cNvPr id="77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1558181"/>
            <a:ext cx="2176462" cy="1716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2355851"/>
            <a:ext cx="3256967" cy="2263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329" y="4098926"/>
            <a:ext cx="3314608" cy="216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6"/>
          <p:cNvSpPr txBox="1">
            <a:spLocks/>
          </p:cNvSpPr>
          <p:nvPr/>
        </p:nvSpPr>
        <p:spPr>
          <a:xfrm>
            <a:off x="2742262" y="4540136"/>
            <a:ext cx="2143087"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Cross Certified CA</a:t>
            </a:r>
          </a:p>
        </p:txBody>
      </p:sp>
      <p:sp>
        <p:nvSpPr>
          <p:cNvPr id="9" name="Text Placeholder 6"/>
          <p:cNvSpPr txBox="1">
            <a:spLocks/>
          </p:cNvSpPr>
          <p:nvPr/>
        </p:nvSpPr>
        <p:spPr>
          <a:xfrm>
            <a:off x="229702" y="1229957"/>
            <a:ext cx="2265848"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smtClean="0">
                <a:solidFill>
                  <a:schemeClr val="bg2"/>
                </a:solidFill>
              </a:rPr>
              <a:t>Single-Root PKI Topology</a:t>
            </a:r>
          </a:p>
        </p:txBody>
      </p:sp>
      <p:sp>
        <p:nvSpPr>
          <p:cNvPr id="2" name="TextBox 1"/>
          <p:cNvSpPr txBox="1"/>
          <p:nvPr/>
        </p:nvSpPr>
        <p:spPr>
          <a:xfrm>
            <a:off x="229702" y="3275018"/>
            <a:ext cx="2199173" cy="3046988"/>
          </a:xfrm>
          <a:prstGeom prst="rect">
            <a:avLst/>
          </a:prstGeom>
          <a:solidFill>
            <a:schemeClr val="accent2">
              <a:lumMod val="40000"/>
              <a:lumOff val="60000"/>
            </a:schemeClr>
          </a:solidFill>
        </p:spPr>
        <p:txBody>
          <a:bodyPr wrap="square" rtlCol="0">
            <a:spAutoFit/>
          </a:bodyPr>
          <a:lstStyle/>
          <a:p>
            <a:r>
              <a:rPr lang="en-US" sz="1200" dirty="0"/>
              <a:t>PKIs can form different topologies of trust. The simplest is the single-root PKI topology shown in Figure 1. A single CA, called the root CA, issues all the certificates to the end users, which are usually within the same organization. The benefit to this approach is its simplicity. However, it is difficult to scale to a large environment because it requires a strictly centralized administration, which creates a single point of failure.</a:t>
            </a:r>
            <a:endParaRPr lang="en-US" sz="1200" dirty="0"/>
          </a:p>
        </p:txBody>
      </p:sp>
      <p:sp>
        <p:nvSpPr>
          <p:cNvPr id="3" name="TextBox 2"/>
          <p:cNvSpPr txBox="1"/>
          <p:nvPr/>
        </p:nvSpPr>
        <p:spPr>
          <a:xfrm>
            <a:off x="2518261" y="1019332"/>
            <a:ext cx="4788568" cy="1200329"/>
          </a:xfrm>
          <a:prstGeom prst="rect">
            <a:avLst/>
          </a:prstGeom>
          <a:solidFill>
            <a:schemeClr val="accent2">
              <a:lumMod val="40000"/>
              <a:lumOff val="60000"/>
            </a:schemeClr>
          </a:solidFill>
        </p:spPr>
        <p:txBody>
          <a:bodyPr wrap="square" rtlCol="0">
            <a:spAutoFit/>
          </a:bodyPr>
          <a:lstStyle/>
          <a:p>
            <a:r>
              <a:rPr lang="en-US" sz="1200" b="1" dirty="0"/>
              <a:t>Cross-certified CA topologies</a:t>
            </a:r>
            <a:r>
              <a:rPr lang="en-US" sz="1200" dirty="0"/>
              <a:t> - As shown in Figure 2, this is a peer-to-peer model in which individual CAs establish trust relationships with other CAs by cross-certifying CA certificates. Users in either CA domain are also assured that they can trust each other. This provides redundancy and eliminates the single-point of failure</a:t>
            </a:r>
            <a:r>
              <a:rPr lang="en-US" sz="1200" dirty="0" smtClean="0"/>
              <a:t>.</a:t>
            </a:r>
            <a:endParaRPr lang="en-US" sz="1200" dirty="0"/>
          </a:p>
        </p:txBody>
      </p:sp>
      <p:sp>
        <p:nvSpPr>
          <p:cNvPr id="4" name="TextBox 3"/>
          <p:cNvSpPr txBox="1"/>
          <p:nvPr/>
        </p:nvSpPr>
        <p:spPr>
          <a:xfrm>
            <a:off x="5732435" y="2326044"/>
            <a:ext cx="3342985" cy="1754326"/>
          </a:xfrm>
          <a:prstGeom prst="rect">
            <a:avLst/>
          </a:prstGeom>
          <a:solidFill>
            <a:schemeClr val="accent2">
              <a:lumMod val="40000"/>
              <a:lumOff val="60000"/>
            </a:schemeClr>
          </a:solidFill>
        </p:spPr>
        <p:txBody>
          <a:bodyPr wrap="square" rtlCol="0">
            <a:spAutoFit/>
          </a:bodyPr>
          <a:lstStyle/>
          <a:p>
            <a:r>
              <a:rPr lang="en-US" sz="1200" b="1" dirty="0"/>
              <a:t>Hierarchical CA topologies</a:t>
            </a:r>
            <a:r>
              <a:rPr lang="en-US" sz="1200" dirty="0"/>
              <a:t> - As shown in Figure 3, the highest level CA is called the root CA. It can issue certificates to end users and to a subordinate CA. The sub-CAs could be created to support various business units, domains, or communities of trust. The root CA maintains the established “community of trust” by ensuring that each entity in the hierarchy conforms to a minimum set of practices. </a:t>
            </a:r>
          </a:p>
        </p:txBody>
      </p:sp>
      <p:sp>
        <p:nvSpPr>
          <p:cNvPr id="5" name="Text Placeholder 6"/>
          <p:cNvSpPr txBox="1">
            <a:spLocks/>
          </p:cNvSpPr>
          <p:nvPr/>
        </p:nvSpPr>
        <p:spPr>
          <a:xfrm>
            <a:off x="6190088" y="6046725"/>
            <a:ext cx="1809090"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Hierarchical CA</a:t>
            </a:r>
          </a:p>
        </p:txBody>
      </p:sp>
    </p:spTree>
    <p:extLst>
      <p:ext uri="{BB962C8B-B14F-4D97-AF65-F5344CB8AC3E}">
        <p14:creationId xmlns:p14="http://schemas.microsoft.com/office/powerpoint/2010/main" val="390610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Registration Authority</a:t>
            </a:r>
            <a:endParaRPr lang="en-US" sz="3200" dirty="0"/>
          </a:p>
        </p:txBody>
      </p:sp>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475" y="1242649"/>
            <a:ext cx="5099050" cy="487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627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a:t>Digital Certificates and CAs</a:t>
            </a:r>
          </a:p>
        </p:txBody>
      </p:sp>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81" y="1051833"/>
            <a:ext cx="4337725" cy="3508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9546" y="2952114"/>
            <a:ext cx="4155771" cy="3338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4659546" y="1932506"/>
            <a:ext cx="2810671"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Retrieving CA Certificates</a:t>
            </a:r>
          </a:p>
        </p:txBody>
      </p:sp>
      <p:sp>
        <p:nvSpPr>
          <p:cNvPr id="7" name="Text Placeholder 6"/>
          <p:cNvSpPr txBox="1">
            <a:spLocks/>
          </p:cNvSpPr>
          <p:nvPr/>
        </p:nvSpPr>
        <p:spPr>
          <a:xfrm>
            <a:off x="1896895" y="5006504"/>
            <a:ext cx="2393004"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Submitting Certificate Requests to the CA</a:t>
            </a:r>
          </a:p>
        </p:txBody>
      </p:sp>
    </p:spTree>
    <p:extLst>
      <p:ext uri="{BB962C8B-B14F-4D97-AF65-F5344CB8AC3E}">
        <p14:creationId xmlns:p14="http://schemas.microsoft.com/office/powerpoint/2010/main" val="240839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r>
              <a:rPr lang="en-US" sz="3200" dirty="0"/>
              <a:t>Digital Certificates and CAs</a:t>
            </a:r>
          </a:p>
        </p:txBody>
      </p:sp>
      <p:sp>
        <p:nvSpPr>
          <p:cNvPr id="6" name="Text Placeholder 6"/>
          <p:cNvSpPr txBox="1">
            <a:spLocks/>
          </p:cNvSpPr>
          <p:nvPr/>
        </p:nvSpPr>
        <p:spPr>
          <a:xfrm>
            <a:off x="301555" y="1173749"/>
            <a:ext cx="3638147"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Peers Authenticate Each Other</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30" y="1608851"/>
            <a:ext cx="8332941" cy="4334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155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72640"/>
            <a:ext cx="8112125" cy="688368"/>
          </a:xfrm>
        </p:spPr>
        <p:txBody>
          <a:bodyPr/>
          <a:lstStyle/>
          <a:p>
            <a:r>
              <a:rPr lang="en-US" sz="4000" dirty="0" smtClean="0"/>
              <a:t>Section 7.5:</a:t>
            </a:r>
            <a:br>
              <a:rPr lang="en-US" sz="4000" dirty="0" smtClean="0"/>
            </a:br>
            <a:r>
              <a:rPr lang="en-US" sz="4000" dirty="0" smtClean="0"/>
              <a:t>Summary</a:t>
            </a:r>
            <a:endParaRPr lang="en-US" sz="4000" dirty="0"/>
          </a:p>
        </p:txBody>
      </p:sp>
      <p:sp>
        <p:nvSpPr>
          <p:cNvPr id="5" name="Text Placeholder 6"/>
          <p:cNvSpPr txBox="1">
            <a:spLocks/>
          </p:cNvSpPr>
          <p:nvPr/>
        </p:nvSpPr>
        <p:spPr>
          <a:xfrm>
            <a:off x="419100" y="3012948"/>
            <a:ext cx="8577072" cy="26563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Chapter Objectives: </a:t>
            </a:r>
          </a:p>
          <a:p>
            <a:r>
              <a:rPr lang="en-US" sz="1800" dirty="0" smtClean="0"/>
              <a:t>Explain the areas of cryptology.</a:t>
            </a:r>
          </a:p>
          <a:p>
            <a:r>
              <a:rPr lang="en-US" sz="1800" dirty="0" smtClean="0"/>
              <a:t>Explain to two kinds of encryption algorithms.</a:t>
            </a:r>
          </a:p>
        </p:txBody>
      </p:sp>
    </p:spTree>
    <p:extLst>
      <p:ext uri="{BB962C8B-B14F-4D97-AF65-F5344CB8AC3E}">
        <p14:creationId xmlns:p14="http://schemas.microsoft.com/office/powerpoint/2010/main" val="359023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5495"/>
            <a:ext cx="8588861" cy="838200"/>
          </a:xfrm>
        </p:spPr>
        <p:txBody>
          <a:bodyPr/>
          <a:lstStyle/>
          <a:p>
            <a:pPr>
              <a:lnSpc>
                <a:spcPct val="100000"/>
              </a:lnSpc>
            </a:pPr>
            <a:r>
              <a:rPr lang="en-US" sz="3200" dirty="0" smtClean="0"/>
              <a:t>Instructor Resources</a:t>
            </a:r>
            <a:endParaRPr lang="en-US" sz="3200" dirty="0"/>
          </a:p>
        </p:txBody>
      </p:sp>
      <p:sp>
        <p:nvSpPr>
          <p:cNvPr id="2" name="Text Placeholder 1"/>
          <p:cNvSpPr>
            <a:spLocks noGrp="1"/>
          </p:cNvSpPr>
          <p:nvPr>
            <p:ph type="body" sz="quarter" idx="10"/>
          </p:nvPr>
        </p:nvSpPr>
        <p:spPr>
          <a:xfrm>
            <a:off x="228599" y="1318260"/>
            <a:ext cx="3314701" cy="4991099"/>
          </a:xfrm>
        </p:spPr>
        <p:txBody>
          <a:bodyPr/>
          <a:lstStyle/>
          <a:p>
            <a:r>
              <a:rPr lang="en-US" sz="1800" b="1" dirty="0" smtClean="0"/>
              <a:t>Remember</a:t>
            </a:r>
            <a:r>
              <a:rPr lang="en-US" sz="1800" dirty="0" smtClean="0"/>
              <a:t>, there are helpful tutorials and user guides available via your </a:t>
            </a:r>
            <a:r>
              <a:rPr lang="en-US" sz="1800" dirty="0" err="1" smtClean="0"/>
              <a:t>NetSpace</a:t>
            </a:r>
            <a:r>
              <a:rPr lang="en-US" sz="1800" dirty="0" smtClean="0"/>
              <a:t> </a:t>
            </a:r>
            <a:r>
              <a:rPr lang="en-US" sz="1800" dirty="0"/>
              <a:t>home </a:t>
            </a:r>
            <a:r>
              <a:rPr lang="en-US" sz="1800" dirty="0" smtClean="0"/>
              <a:t>page. (</a:t>
            </a:r>
            <a:r>
              <a:rPr lang="en-US" sz="1800" dirty="0"/>
              <a:t>https://</a:t>
            </a:r>
            <a:r>
              <a:rPr lang="en-US" sz="1800" dirty="0" smtClean="0"/>
              <a:t>www.netacad.com)</a:t>
            </a:r>
          </a:p>
          <a:p>
            <a:r>
              <a:rPr lang="en-US" sz="1800" dirty="0" smtClean="0"/>
              <a:t>These resources cover a variety of topics including navigation, assessments, and assignments.</a:t>
            </a:r>
          </a:p>
          <a:p>
            <a:r>
              <a:rPr lang="en-US" sz="1800" dirty="0" smtClean="0"/>
              <a:t>A screenshot has been provided here highlighting the tutorials related to activating exams, managing assessments, and creating quizzes.</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61" y="1531620"/>
            <a:ext cx="4997317" cy="2381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883" y="4336386"/>
            <a:ext cx="3419475"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flipV="1">
            <a:off x="4648897" y="5370353"/>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658684" y="4692242"/>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643304" y="5146646"/>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86867" y="2033142"/>
            <a:ext cx="276835" cy="369332"/>
          </a:xfrm>
          <a:prstGeom prst="rect">
            <a:avLst/>
          </a:prstGeom>
          <a:noFill/>
          <a:ln>
            <a:noFill/>
          </a:ln>
        </p:spPr>
        <p:txBody>
          <a:bodyPr wrap="square" rtlCol="0">
            <a:spAutoFit/>
          </a:bodyPr>
          <a:lstStyle/>
          <a:p>
            <a:r>
              <a:rPr lang="en-US" b="1" dirty="0" smtClean="0">
                <a:solidFill>
                  <a:srgbClr val="C00000"/>
                </a:solidFill>
              </a:rPr>
              <a:t>1</a:t>
            </a:r>
            <a:endParaRPr lang="en-US" b="1" dirty="0">
              <a:solidFill>
                <a:srgbClr val="C00000"/>
              </a:solidFill>
            </a:endParaRPr>
          </a:p>
        </p:txBody>
      </p:sp>
      <p:sp>
        <p:nvSpPr>
          <p:cNvPr id="19" name="TextBox 18"/>
          <p:cNvSpPr txBox="1"/>
          <p:nvPr/>
        </p:nvSpPr>
        <p:spPr>
          <a:xfrm>
            <a:off x="5699062" y="2354091"/>
            <a:ext cx="276835" cy="369332"/>
          </a:xfrm>
          <a:prstGeom prst="rect">
            <a:avLst/>
          </a:prstGeom>
          <a:noFill/>
        </p:spPr>
        <p:txBody>
          <a:bodyPr wrap="square" rtlCol="0">
            <a:spAutoFit/>
          </a:bodyPr>
          <a:lstStyle/>
          <a:p>
            <a:r>
              <a:rPr lang="en-US" b="1" dirty="0" smtClean="0">
                <a:solidFill>
                  <a:srgbClr val="C00000"/>
                </a:solidFill>
              </a:rPr>
              <a:t>2</a:t>
            </a:r>
            <a:endParaRPr lang="en-US" b="1" dirty="0">
              <a:solidFill>
                <a:srgbClr val="C00000"/>
              </a:solidFill>
            </a:endParaRPr>
          </a:p>
        </p:txBody>
      </p:sp>
    </p:spTree>
    <p:extLst>
      <p:ext uri="{BB962C8B-B14F-4D97-AF65-F5344CB8AC3E}">
        <p14:creationId xmlns:p14="http://schemas.microsoft.com/office/powerpoint/2010/main" val="348760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7.1.2:</a:t>
            </a:r>
            <a:br>
              <a:rPr lang="en-US" sz="2800" dirty="0" smtClean="0"/>
            </a:br>
            <a:r>
              <a:rPr lang="en-US" sz="2800" dirty="0" smtClean="0"/>
              <a:t>Cryptography</a:t>
            </a:r>
            <a:endParaRPr lang="en-US" sz="2800" dirty="0"/>
          </a:p>
        </p:txBody>
      </p:sp>
    </p:spTree>
    <p:extLst>
      <p:ext uri="{BB962C8B-B14F-4D97-AF65-F5344CB8AC3E}">
        <p14:creationId xmlns:p14="http://schemas.microsoft.com/office/powerpoint/2010/main" val="104652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NetAcad_White_PPT_Template 05Oct12</Template>
  <TotalTime>9645</TotalTime>
  <Words>4406</Words>
  <Application>Microsoft Office PowerPoint</Application>
  <PresentationFormat>On-screen Show (4:3)</PresentationFormat>
  <Paragraphs>449</Paragraphs>
  <Slides>89</Slides>
  <Notes>69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Ciscolight</vt:lpstr>
      <vt:lpstr>CiscoSansTTLight</vt:lpstr>
      <vt:lpstr>NetAcad_White_PPT_Template 05Oct12</vt:lpstr>
      <vt:lpstr>Chapter 7: Cryptographic Systems</vt:lpstr>
      <vt:lpstr>Chapter Outline</vt:lpstr>
      <vt:lpstr>Section 7.1: Cryptographic Services</vt:lpstr>
      <vt:lpstr>Topic 7.1.1: Securing Communications</vt:lpstr>
      <vt:lpstr>Authentication, Integrity, and Confidentiality</vt:lpstr>
      <vt:lpstr>Authentication</vt:lpstr>
      <vt:lpstr>Data Integrity</vt:lpstr>
      <vt:lpstr>Data Confidentiality</vt:lpstr>
      <vt:lpstr>Topic 7.1.2: Cryptography</vt:lpstr>
      <vt:lpstr>Creating Ciphertext</vt:lpstr>
      <vt:lpstr>Transposition Ciphers</vt:lpstr>
      <vt:lpstr>Substitution Ciphers</vt:lpstr>
      <vt:lpstr>One-Time Pad Ciphers</vt:lpstr>
      <vt:lpstr>Topic 7.1.3: Cryptanalysis</vt:lpstr>
      <vt:lpstr>Cracking Code</vt:lpstr>
      <vt:lpstr>Methods for Cracking Code</vt:lpstr>
      <vt:lpstr>Methods for Cracking Code</vt:lpstr>
      <vt:lpstr>Topic 7.1.4: Cryptology</vt:lpstr>
      <vt:lpstr>Making and Breaking Secret Codes</vt:lpstr>
      <vt:lpstr>Cryptanalysis</vt:lpstr>
      <vt:lpstr>The Secret is in the Keys</vt:lpstr>
      <vt:lpstr>Section 7.2: Basic Integrity and Authenticity</vt:lpstr>
      <vt:lpstr>Topic 7.2.1: Cryptographic Hashes</vt:lpstr>
      <vt:lpstr>Cryptographic Hash Function</vt:lpstr>
      <vt:lpstr>Cryptographic Hash Function Properties</vt:lpstr>
      <vt:lpstr>Well-Known Hash Functions</vt:lpstr>
      <vt:lpstr>Topic 7.2.2: Integrity with MD5, SHA-1, and SHA-2</vt:lpstr>
      <vt:lpstr>Message Digest 5 Algorithm</vt:lpstr>
      <vt:lpstr>Secure Hash Algorithm</vt:lpstr>
      <vt:lpstr>MD5 Versus SHA</vt:lpstr>
      <vt:lpstr>Topic 7.2.3: Authenticity with HMAC</vt:lpstr>
      <vt:lpstr>Keyed-Hash Message Authentication Code</vt:lpstr>
      <vt:lpstr>HMAC Operation</vt:lpstr>
      <vt:lpstr>Hashing in Cisco Products</vt:lpstr>
      <vt:lpstr>Topic 7.2.4: Key Management</vt:lpstr>
      <vt:lpstr>Characteristics of Key Management</vt:lpstr>
      <vt:lpstr>Key Length and Keyspace</vt:lpstr>
      <vt:lpstr>The Keyspace</vt:lpstr>
      <vt:lpstr>Types of Cryptographic Keys</vt:lpstr>
      <vt:lpstr>Choosing Cryptographic Keys</vt:lpstr>
      <vt:lpstr>Section 7.3: Confidentiality</vt:lpstr>
      <vt:lpstr>Topic 7.3.1: Encryption</vt:lpstr>
      <vt:lpstr>Two Classes of Encryption Algorithms</vt:lpstr>
      <vt:lpstr>Symmetric and Asymmetric Encryption</vt:lpstr>
      <vt:lpstr>Symmetric Encryption</vt:lpstr>
      <vt:lpstr>Symmetric Block Ciphers and Stream Ciphers</vt:lpstr>
      <vt:lpstr>Choosing an Encryption Algorithm</vt:lpstr>
      <vt:lpstr>Topic 7.3.2: Data Encryption Standard</vt:lpstr>
      <vt:lpstr>DES Symmetric Encryption</vt:lpstr>
      <vt:lpstr>DES Summary</vt:lpstr>
      <vt:lpstr>Improving DES with 3DES</vt:lpstr>
      <vt:lpstr>3DES Operation</vt:lpstr>
      <vt:lpstr>AES Origins</vt:lpstr>
      <vt:lpstr>AES Summary</vt:lpstr>
      <vt:lpstr>Topic 7.3.3: Alternate Encryption Algorithms</vt:lpstr>
      <vt:lpstr>Software-Optimized Encryption Algorithm (SEAL)</vt:lpstr>
      <vt:lpstr>RC Algorithms</vt:lpstr>
      <vt:lpstr>Topic 7.3.4: Diffie-Hellman Key Exchange</vt:lpstr>
      <vt:lpstr>Diffie-Hellman (DH) Algorithm</vt:lpstr>
      <vt:lpstr>DH Operation</vt:lpstr>
      <vt:lpstr>Section 7.4: Public Key Cryptography</vt:lpstr>
      <vt:lpstr>Topic 7.4.1: Symmetric Versus Asymmetric Encryption</vt:lpstr>
      <vt:lpstr>Asymmetric Key Algorithms</vt:lpstr>
      <vt:lpstr>Public Key + Private Key = Confidentiality</vt:lpstr>
      <vt:lpstr>Private Key + Public Key = Confidentiality</vt:lpstr>
      <vt:lpstr>Private Key + Public Key = Authenticity</vt:lpstr>
      <vt:lpstr>Asymmetric Algorithms</vt:lpstr>
      <vt:lpstr>Asymmetric Algorithms</vt:lpstr>
      <vt:lpstr>Types of Asymmetric Algorithms</vt:lpstr>
      <vt:lpstr>Topic 7.4.2: Digital Signatures</vt:lpstr>
      <vt:lpstr>Using Digital Signatures</vt:lpstr>
      <vt:lpstr>Code Signing</vt:lpstr>
      <vt:lpstr>Digital Certificates</vt:lpstr>
      <vt:lpstr>Using Digital Certificates</vt:lpstr>
      <vt:lpstr>Digital Signature Algorithms</vt:lpstr>
      <vt:lpstr>Topic 7.4.3: Public Key Infrastructure</vt:lpstr>
      <vt:lpstr>Public Key Infrastructure Overview</vt:lpstr>
      <vt:lpstr>PKI Framework</vt:lpstr>
      <vt:lpstr>Certificate Authorities</vt:lpstr>
      <vt:lpstr>Interoperability of Different PKI Vendors</vt:lpstr>
      <vt:lpstr>Public-Key Cryptography Standards</vt:lpstr>
      <vt:lpstr>Simple Certificate Enrollment Protocol</vt:lpstr>
      <vt:lpstr>PKI Topologies</vt:lpstr>
      <vt:lpstr>Registration Authority</vt:lpstr>
      <vt:lpstr>Digital Certificates and CAs</vt:lpstr>
      <vt:lpstr>Digital Certificates and CAs</vt:lpstr>
      <vt:lpstr>Section 7.5: Summary</vt:lpstr>
      <vt:lpstr>PowerPoint Presentation</vt:lpstr>
      <vt:lpstr>Instructor Resources</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Relevant,  Surprising and Fresh: Cisco Brand</dc:title>
  <dc:creator>Melissa Gabriel</dc:creator>
  <cp:lastModifiedBy>Rosli Salleh</cp:lastModifiedBy>
  <cp:revision>217</cp:revision>
  <dcterms:created xsi:type="dcterms:W3CDTF">2012-10-09T16:58:47Z</dcterms:created>
  <dcterms:modified xsi:type="dcterms:W3CDTF">2017-03-29T07:02:18Z</dcterms:modified>
</cp:coreProperties>
</file>